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76" r:id="rId2"/>
    <p:sldId id="274" r:id="rId3"/>
    <p:sldId id="256" r:id="rId4"/>
    <p:sldId id="257" r:id="rId5"/>
    <p:sldId id="260" r:id="rId6"/>
    <p:sldId id="262" r:id="rId7"/>
    <p:sldId id="259" r:id="rId8"/>
    <p:sldId id="261" r:id="rId9"/>
    <p:sldId id="268" r:id="rId10"/>
    <p:sldId id="270" r:id="rId11"/>
    <p:sldId id="269" r:id="rId12"/>
    <p:sldId id="264" r:id="rId13"/>
    <p:sldId id="265" r:id="rId14"/>
    <p:sldId id="273" r:id="rId15"/>
    <p:sldId id="266" r:id="rId16"/>
    <p:sldId id="272" r:id="rId17"/>
    <p:sldId id="267" r:id="rId18"/>
    <p:sldId id="275" r:id="rId19"/>
    <p:sldId id="277" r:id="rId20"/>
  </p:sldIdLst>
  <p:sldSz cx="14630400" cy="8229600"/>
  <p:notesSz cx="8229600" cy="14630400"/>
  <p:embeddedFontLst>
    <p:embeddedFont>
      <p:font typeface="Merriweather Bold" panose="020B0604020202020204" charset="0"/>
      <p:bold r:id="rId22"/>
    </p:embeddedFont>
    <p:embeddedFont>
      <p:font typeface="Open Sans" panose="020B0606030504020204" pitchFamily="34" charset="0"/>
      <p:regular r:id="rId23"/>
      <p:bold r:id="rId24"/>
      <p:italic r:id="rId25"/>
    </p:embeddedFont>
    <p:embeddedFont>
      <p:font typeface="Red Hat Text" panose="020B0604020202020204" charset="0"/>
      <p:regular r:id="rId26"/>
    </p:embeddedFont>
    <p:embeddedFont>
      <p:font typeface="Roboto Light" panose="02000000000000000000" pitchFamily="2"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datta Dixit" initials="SD" lastIdx="1" clrIdx="0">
    <p:extLst>
      <p:ext uri="{19B8F6BF-5375-455C-9EA6-DF929625EA0E}">
        <p15:presenceInfo xmlns:p15="http://schemas.microsoft.com/office/powerpoint/2012/main" userId="c65ec4963eb8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71" d="100"/>
          <a:sy n="71"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0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CFBE6-B0BC-BCD9-B2F3-8D136732C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66F24-0B90-1EC1-41C2-F977C8124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60F90-5CC9-F3E5-D01E-43C58BCC94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ED3D23-3ED3-8D68-65E9-B5DAE1D09643}"/>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690597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481C1-57AA-F96A-99F0-8FF4ABBD0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86C6D-3E24-0768-3331-1AEB51E5A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5E0C8-B275-0571-1B63-503B325718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E834B0-073B-F272-E68C-2EA6A12F25CB}"/>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8469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3428C-6C54-B40F-B026-66E542E20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901CB-C6F6-3D67-1173-551F4C929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0773-308E-46A5-2666-53673F63B8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068050-20D1-0988-8DD7-5D5BA4C9A14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3780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C3A6-4FA4-06B3-6505-8E2EC043E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7BFB9-5F05-7E87-BF22-0B604A234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B7A1A-AF61-0375-00A0-1C4FD83DFA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4F96ED-10E5-3422-2CD3-C31DF12F880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4526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BD3C5-C29F-0270-8758-4860EB202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B907E-9FDD-3D0B-8227-642A26AC3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04CF1-A3F7-B596-49A2-36FA3B2E35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261BF-CCE8-99C4-5B3B-833E04B1FA68}"/>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4077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74CA-CBDB-FDA6-1B22-1F1E60337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D5F91-463F-1FCD-D537-DF1674861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C047F-A18D-46DE-6D4A-A06C05F3D1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55EDE3-B121-3D41-D77F-62EC379EC7E3}"/>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10265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0DB9-D823-161A-27DF-31421888F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6F231-45A5-2A7B-9050-B859653A1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0E71C-2F30-CF2E-22CE-F42E1704F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89583-9667-DD79-50DE-F4CAA71194C3}"/>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8624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30B36-A39F-0899-077F-382AA8772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113DD-B550-B507-F219-19EBA89C9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C8E50-F135-1E90-BF1A-8A19ABF626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3D191F-EB04-0ECC-884E-1E7124E7C82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97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5372-9DF1-50C3-7E70-BD47C13E6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97736-A984-8438-69F9-81D65237E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ECC1A-BCBA-FBA0-D2E0-1E7CEB150C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4B55FA-414F-51D7-8B3C-D7A0B58154F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6520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3.jpe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image" Target="../media/image8.png"/><Relationship Id="rId7" Type="http://schemas.openxmlformats.org/officeDocument/2006/relationships/hyperlink" Target="https://machinelearningmastery.com/cnn-long-short-term-memory-network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unsplash.com/s/photos/technology" TargetMode="External"/><Relationship Id="rId5" Type="http://schemas.openxmlformats.org/officeDocument/2006/relationships/hyperlink" Target="https://www.pexels.com/search/technology/" TargetMode="External"/><Relationship Id="rId4" Type="http://schemas.openxmlformats.org/officeDocument/2006/relationships/image" Target="../media/image25.jpeg"/><Relationship Id="rId9" Type="http://schemas.openxmlformats.org/officeDocument/2006/relationships/hyperlink" Target="https://www.kaggle.com/code/cracc97/emotional-speech-recognition/inpu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C951-8E11-072C-F20C-F647DFCA9F5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C81693-E972-7A0B-59F0-B6EBDC281691}"/>
              </a:ext>
            </a:extLst>
          </p:cNvPr>
          <p:cNvSpPr txBox="1"/>
          <p:nvPr/>
        </p:nvSpPr>
        <p:spPr>
          <a:xfrm>
            <a:off x="-759956" y="325173"/>
            <a:ext cx="8956102" cy="1926681"/>
          </a:xfrm>
          <a:prstGeom prst="rect">
            <a:avLst/>
          </a:prstGeom>
          <a:noFill/>
        </p:spPr>
        <p:txBody>
          <a:bodyPr wrap="square">
            <a:spAutoFit/>
          </a:bodyPr>
          <a:lstStyle/>
          <a:p>
            <a:pPr algn="ctr"/>
            <a:r>
              <a:rPr lang="en-US" sz="2160" dirty="0"/>
              <a:t>    </a:t>
            </a:r>
            <a:r>
              <a:rPr lang="en-US" dirty="0" err="1"/>
              <a:t>भारतीय</a:t>
            </a:r>
            <a:r>
              <a:rPr lang="en-US" dirty="0"/>
              <a:t> </a:t>
            </a:r>
            <a:r>
              <a:rPr lang="en-US" dirty="0" err="1"/>
              <a:t>सूचना</a:t>
            </a:r>
            <a:r>
              <a:rPr lang="en-US" dirty="0"/>
              <a:t> </a:t>
            </a:r>
            <a:r>
              <a:rPr lang="en-US" dirty="0" err="1"/>
              <a:t>प्रौद्योगिकी</a:t>
            </a:r>
            <a:r>
              <a:rPr lang="en-US" dirty="0"/>
              <a:t> </a:t>
            </a:r>
            <a:r>
              <a:rPr lang="en-US" dirty="0" err="1"/>
              <a:t>संस्थान</a:t>
            </a:r>
            <a:r>
              <a:rPr lang="en-US" dirty="0"/>
              <a:t> </a:t>
            </a:r>
            <a:r>
              <a:rPr lang="en-US" dirty="0" err="1"/>
              <a:t>भागलपुर</a:t>
            </a:r>
            <a:endParaRPr lang="en-IN" dirty="0"/>
          </a:p>
          <a:p>
            <a:pPr algn="ctr"/>
            <a:r>
              <a:rPr lang="en-US" sz="2160" dirty="0"/>
              <a:t>               </a:t>
            </a:r>
            <a:r>
              <a:rPr lang="en-US" sz="2800" dirty="0"/>
              <a:t>Indian Institute of Information Technology Bhagalpur</a:t>
            </a:r>
            <a:endParaRPr lang="en-IN" sz="2800" dirty="0"/>
          </a:p>
          <a:p>
            <a:pPr algn="ctr"/>
            <a:r>
              <a:rPr lang="en-US" sz="2160" dirty="0"/>
              <a:t>            </a:t>
            </a:r>
            <a:r>
              <a:rPr lang="en-US" sz="1600" dirty="0"/>
              <a:t>(An Institute of National Importance Under Act of Parliament)</a:t>
            </a:r>
            <a:endParaRPr lang="en-IN" sz="1600" dirty="0"/>
          </a:p>
          <a:p>
            <a:pPr algn="ctr"/>
            <a:endParaRPr lang="en-US" sz="4800" b="1" dirty="0">
              <a:latin typeface="Times New Roman" panose="02020603050405020304" pitchFamily="18" charset="0"/>
              <a:cs typeface="Times New Roman" panose="02020603050405020304" pitchFamily="18" charset="0"/>
            </a:endParaRPr>
          </a:p>
        </p:txBody>
      </p:sp>
      <p:pic>
        <p:nvPicPr>
          <p:cNvPr id="1028" name="Picture 4" descr="Placement Gallery | IIIT Bhagalpur">
            <a:extLst>
              <a:ext uri="{FF2B5EF4-FFF2-40B4-BE49-F238E27FC236}">
                <a16:creationId xmlns:a16="http://schemas.microsoft.com/office/drawing/2014/main" id="{90DF728A-F4C0-98A6-2CDB-5079FA9EB5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71" r="34073"/>
          <a:stretch/>
        </p:blipFill>
        <p:spPr bwMode="auto">
          <a:xfrm>
            <a:off x="8196146" y="0"/>
            <a:ext cx="6434254" cy="822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ogo with text and symbols on it&#10;&#10;Description automatically generated">
            <a:extLst>
              <a:ext uri="{FF2B5EF4-FFF2-40B4-BE49-F238E27FC236}">
                <a16:creationId xmlns:a16="http://schemas.microsoft.com/office/drawing/2014/main" id="{384C645D-A6CA-829B-4AB8-022792E493B0}"/>
              </a:ext>
            </a:extLst>
          </p:cNvPr>
          <p:cNvPicPr>
            <a:picLocks noChangeAspect="1"/>
          </p:cNvPicPr>
          <p:nvPr/>
        </p:nvPicPr>
        <p:blipFill>
          <a:blip r:embed="rId4"/>
          <a:stretch>
            <a:fillRect/>
          </a:stretch>
        </p:blipFill>
        <p:spPr>
          <a:xfrm>
            <a:off x="2589058" y="1698383"/>
            <a:ext cx="2986552" cy="2979214"/>
          </a:xfrm>
          <a:prstGeom prst="rect">
            <a:avLst/>
          </a:prstGeom>
        </p:spPr>
      </p:pic>
      <p:sp>
        <p:nvSpPr>
          <p:cNvPr id="13" name="Text 0">
            <a:extLst>
              <a:ext uri="{FF2B5EF4-FFF2-40B4-BE49-F238E27FC236}">
                <a16:creationId xmlns:a16="http://schemas.microsoft.com/office/drawing/2014/main" id="{8C94F1B3-F1F3-F18A-F5D9-BDA0098C7BB9}"/>
              </a:ext>
            </a:extLst>
          </p:cNvPr>
          <p:cNvSpPr/>
          <p:nvPr/>
        </p:nvSpPr>
        <p:spPr>
          <a:xfrm>
            <a:off x="762534" y="5394831"/>
            <a:ext cx="2986552" cy="708779"/>
          </a:xfrm>
          <a:prstGeom prst="rect">
            <a:avLst/>
          </a:prstGeom>
          <a:noFill/>
          <a:ln/>
        </p:spPr>
        <p:txBody>
          <a:bodyPr wrap="none" lIns="0" tIns="0" rIns="0" bIns="0" rtlCol="0" anchor="t"/>
          <a:lstStyle/>
          <a:p>
            <a:pPr marL="0" indent="0">
              <a:lnSpc>
                <a:spcPts val="5550"/>
              </a:lnSpc>
              <a:buNone/>
            </a:pPr>
            <a:endParaRPr lang="en-US" sz="2800" dirty="0"/>
          </a:p>
        </p:txBody>
      </p:sp>
      <p:sp>
        <p:nvSpPr>
          <p:cNvPr id="14" name="Text 1">
            <a:extLst>
              <a:ext uri="{FF2B5EF4-FFF2-40B4-BE49-F238E27FC236}">
                <a16:creationId xmlns:a16="http://schemas.microsoft.com/office/drawing/2014/main" id="{9C4A4D3E-B901-1DCE-B1BC-C59960F82C0C}"/>
              </a:ext>
            </a:extLst>
          </p:cNvPr>
          <p:cNvSpPr/>
          <p:nvPr/>
        </p:nvSpPr>
        <p:spPr>
          <a:xfrm>
            <a:off x="659976" y="6230797"/>
            <a:ext cx="6434254" cy="1106786"/>
          </a:xfrm>
          <a:prstGeom prst="rect">
            <a:avLst/>
          </a:prstGeom>
          <a:noFill/>
          <a:ln/>
        </p:spPr>
        <p:txBody>
          <a:bodyPr wrap="none" lIns="0" tIns="0" rIns="0" bIns="0" rtlCol="0" anchor="t"/>
          <a:lstStyle/>
          <a:p>
            <a:pPr algn="ctr">
              <a:lnSpc>
                <a:spcPct val="107000"/>
              </a:lnSpc>
              <a:spcBef>
                <a:spcPts val="300"/>
              </a:spcBef>
              <a:spcAft>
                <a:spcPts val="800"/>
              </a:spcAft>
            </a:pPr>
            <a:endParaRPr lang="en-IN" sz="1800" dirty="0">
              <a:effectLst/>
              <a:latin typeface="Calibri" panose="020F0502020204030204" pitchFamily="34" charset="0"/>
              <a:ea typeface="Calibri" panose="020F0502020204030204" pitchFamily="34" charset="0"/>
            </a:endParaRPr>
          </a:p>
        </p:txBody>
      </p:sp>
      <p:sp>
        <p:nvSpPr>
          <p:cNvPr id="15" name="Text 1">
            <a:extLst>
              <a:ext uri="{FF2B5EF4-FFF2-40B4-BE49-F238E27FC236}">
                <a16:creationId xmlns:a16="http://schemas.microsoft.com/office/drawing/2014/main" id="{E2430FBE-B5BD-8101-D3B9-6D1107F68DEB}"/>
              </a:ext>
            </a:extLst>
          </p:cNvPr>
          <p:cNvSpPr/>
          <p:nvPr/>
        </p:nvSpPr>
        <p:spPr>
          <a:xfrm>
            <a:off x="548686" y="5680265"/>
            <a:ext cx="6400800" cy="846690"/>
          </a:xfrm>
          <a:prstGeom prst="rect">
            <a:avLst/>
          </a:prstGeom>
          <a:noFill/>
          <a:ln/>
        </p:spPr>
        <p:txBody>
          <a:bodyPr wrap="none" lIns="0" tIns="0" rIns="0" bIns="0" rtlCol="0" anchor="t"/>
          <a:lstStyle/>
          <a:p>
            <a:pPr>
              <a:lnSpc>
                <a:spcPct val="107000"/>
              </a:lnSpc>
              <a:spcBef>
                <a:spcPts val="300"/>
              </a:spcBef>
              <a:spcAft>
                <a:spcPts val="800"/>
              </a:spcAft>
            </a:pPr>
            <a:r>
              <a:rPr lang="en-US" sz="3200" b="1" dirty="0">
                <a:solidFill>
                  <a:srgbClr val="403C4E"/>
                </a:solidFill>
                <a:latin typeface="Open Sans" pitchFamily="34" charset="0"/>
                <a:ea typeface="Open Sans" pitchFamily="34" charset="-122"/>
                <a:cs typeface="Open Sans" pitchFamily="34" charset="-120"/>
              </a:rPr>
              <a:t>A Hybrid Approach of CNN-LSTM </a:t>
            </a:r>
          </a:p>
          <a:p>
            <a:pPr>
              <a:lnSpc>
                <a:spcPct val="107000"/>
              </a:lnSpc>
              <a:spcBef>
                <a:spcPts val="300"/>
              </a:spcBef>
              <a:spcAft>
                <a:spcPts val="800"/>
              </a:spcAft>
            </a:pPr>
            <a:r>
              <a:rPr lang="en-US" sz="3200" b="1" dirty="0">
                <a:solidFill>
                  <a:srgbClr val="403C4E"/>
                </a:solidFill>
                <a:latin typeface="Open Sans" pitchFamily="34" charset="0"/>
                <a:ea typeface="Open Sans" pitchFamily="34" charset="-122"/>
                <a:cs typeface="Open Sans" pitchFamily="34" charset="-120"/>
              </a:rPr>
              <a:t>for Speech</a:t>
            </a:r>
            <a:r>
              <a:rPr lang="en-IN" sz="3200" b="1" dirty="0">
                <a:solidFill>
                  <a:srgbClr val="403C4E"/>
                </a:solidFill>
                <a:latin typeface="Open Sans" pitchFamily="34" charset="0"/>
                <a:ea typeface="Open Sans" pitchFamily="34" charset="-122"/>
                <a:cs typeface="Open Sans" pitchFamily="34" charset="-120"/>
              </a:rPr>
              <a:t> </a:t>
            </a:r>
            <a:r>
              <a:rPr lang="en-US" sz="3200" b="1" dirty="0">
                <a:solidFill>
                  <a:srgbClr val="403C4E"/>
                </a:solidFill>
                <a:latin typeface="Open Sans" pitchFamily="34" charset="0"/>
                <a:ea typeface="Open Sans" pitchFamily="34" charset="-122"/>
                <a:cs typeface="Open Sans" pitchFamily="34" charset="-120"/>
              </a:rPr>
              <a:t>Emotion Recognition</a:t>
            </a:r>
            <a:endParaRPr lang="en-IN" sz="3200" b="1" dirty="0">
              <a:solidFill>
                <a:srgbClr val="403C4E"/>
              </a:solidFill>
              <a:latin typeface="Open Sans" pitchFamily="34" charset="0"/>
              <a:ea typeface="Open Sans" pitchFamily="34" charset="-122"/>
              <a:cs typeface="Open Sans" pitchFamily="34" charset="-120"/>
            </a:endParaRPr>
          </a:p>
          <a:p>
            <a:pPr>
              <a:lnSpc>
                <a:spcPct val="107000"/>
              </a:lnSpc>
              <a:spcBef>
                <a:spcPts val="300"/>
              </a:spcBef>
              <a:spcAft>
                <a:spcPts val="800"/>
              </a:spcAft>
            </a:pPr>
            <a:endParaRPr lang="en-IN" i="1" dirty="0">
              <a:solidFill>
                <a:srgbClr val="403C4E"/>
              </a:solidFill>
              <a:latin typeface="Open Sans" pitchFamily="34" charset="0"/>
              <a:ea typeface="Open Sans" pitchFamily="34" charset="-122"/>
              <a:cs typeface="Open Sans" pitchFamily="34" charset="-120"/>
            </a:endParaRPr>
          </a:p>
          <a:p>
            <a:pPr marL="99695" marR="111760">
              <a:lnSpc>
                <a:spcPct val="107000"/>
              </a:lnSpc>
              <a:spcAft>
                <a:spcPts val="800"/>
              </a:spcAft>
            </a:pPr>
            <a:endParaRPr lang="en-IN" dirty="0">
              <a:solidFill>
                <a:srgbClr val="403C4E"/>
              </a:solidFill>
              <a:latin typeface="Open Sans" pitchFamily="34" charset="0"/>
              <a:ea typeface="Open Sans" pitchFamily="34" charset="-122"/>
              <a:cs typeface="Open Sans" pitchFamily="34" charset="-120"/>
            </a:endParaRPr>
          </a:p>
          <a:p>
            <a:pPr marL="0" indent="0">
              <a:lnSpc>
                <a:spcPts val="2850"/>
              </a:lnSpc>
              <a:buNone/>
            </a:pPr>
            <a:endParaRPr lang="en-US" dirty="0"/>
          </a:p>
        </p:txBody>
      </p:sp>
    </p:spTree>
    <p:extLst>
      <p:ext uri="{BB962C8B-B14F-4D97-AF65-F5344CB8AC3E}">
        <p14:creationId xmlns:p14="http://schemas.microsoft.com/office/powerpoint/2010/main" val="3624222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35BCA-263E-328C-B421-49FAB1856D6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9C2F2C-E0A6-A497-42EE-1CE6BC377074}"/>
              </a:ext>
            </a:extLst>
          </p:cNvPr>
          <p:cNvSpPr/>
          <p:nvPr/>
        </p:nvSpPr>
        <p:spPr>
          <a:xfrm>
            <a:off x="523231" y="1240338"/>
            <a:ext cx="4039387" cy="439102"/>
          </a:xfrm>
          <a:prstGeom prst="rect">
            <a:avLst/>
          </a:prstGeom>
          <a:noFill/>
          <a:ln/>
        </p:spPr>
        <p:txBody>
          <a:bodyPr wrap="none" lIns="0" tIns="0" rIns="0" bIns="0" rtlCol="0" anchor="t"/>
          <a:lstStyle/>
          <a:p>
            <a:pPr>
              <a:lnSpc>
                <a:spcPts val="3450"/>
              </a:lnSpc>
            </a:pPr>
            <a:r>
              <a:rPr lang="en-US" sz="3600" b="1" dirty="0">
                <a:solidFill>
                  <a:srgbClr val="1F1E1E"/>
                </a:solidFill>
                <a:latin typeface="Red Hat Text" panose="020B0604020202020204" charset="0"/>
                <a:ea typeface="Red Hat Text" panose="020B0604020202020204" charset="0"/>
                <a:cs typeface="Red Hat Text" panose="020B0604020202020204" charset="0"/>
              </a:rPr>
              <a:t>Data Augmentation</a:t>
            </a:r>
            <a:endParaRPr lang="en-US" sz="3600" b="1" dirty="0">
              <a:latin typeface="Red Hat Text" panose="020B0604020202020204" charset="0"/>
              <a:ea typeface="Red Hat Text" panose="020B0604020202020204" charset="0"/>
              <a:cs typeface="Red Hat Text" panose="020B0604020202020204" charset="0"/>
            </a:endParaRPr>
          </a:p>
          <a:p>
            <a:pPr marL="0" indent="0">
              <a:lnSpc>
                <a:spcPts val="3450"/>
              </a:lnSpc>
              <a:buNone/>
            </a:pPr>
            <a:endParaRPr lang="en-US" sz="3600" b="1" dirty="0">
              <a:latin typeface="Red Hat Text" panose="020B0604020202020204" charset="0"/>
              <a:ea typeface="Red Hat Text" panose="020B0604020202020204" charset="0"/>
              <a:cs typeface="Red Hat Text" panose="020B0604020202020204" charset="0"/>
            </a:endParaRPr>
          </a:p>
        </p:txBody>
      </p:sp>
      <p:sp>
        <p:nvSpPr>
          <p:cNvPr id="5" name="Text 3">
            <a:extLst>
              <a:ext uri="{FF2B5EF4-FFF2-40B4-BE49-F238E27FC236}">
                <a16:creationId xmlns:a16="http://schemas.microsoft.com/office/drawing/2014/main" id="{D2F077B8-1921-3E67-DC4D-712B4EBFD1DF}"/>
              </a:ext>
            </a:extLst>
          </p:cNvPr>
          <p:cNvSpPr/>
          <p:nvPr/>
        </p:nvSpPr>
        <p:spPr>
          <a:xfrm>
            <a:off x="570341" y="1295803"/>
            <a:ext cx="5655925" cy="6448663"/>
          </a:xfrm>
          <a:prstGeom prst="rect">
            <a:avLst/>
          </a:prstGeom>
          <a:noFill/>
          <a:ln/>
        </p:spPr>
        <p:txBody>
          <a:bodyPr wrap="square" lIns="0" tIns="0" rIns="0" bIns="0" rtlCol="0" anchor="t"/>
          <a:lstStyle/>
          <a:p>
            <a:pPr marL="0" indent="0">
              <a:lnSpc>
                <a:spcPts val="1500"/>
              </a:lnSpc>
              <a:buNone/>
            </a:pPr>
            <a:endParaRPr lang="en-US" sz="1400" dirty="0">
              <a:solidFill>
                <a:srgbClr val="3B3535"/>
              </a:solidFill>
              <a:highlight>
                <a:srgbClr val="FAD1D1"/>
              </a:highlight>
              <a:latin typeface="Roboto Light" panose="02000000000000000000" pitchFamily="2" charset="0"/>
              <a:ea typeface="Roboto Light" panose="02000000000000000000" pitchFamily="2" charset="0"/>
              <a:cs typeface="Roboto Light" panose="02000000000000000000" pitchFamily="2" charset="0"/>
            </a:endParaRPr>
          </a:p>
          <a:p>
            <a:pPr marL="0" indent="0">
              <a:lnSpc>
                <a:spcPts val="1850"/>
              </a:lnSpc>
              <a:buNone/>
            </a:pPr>
            <a:endParaRPr lang="en-US" sz="14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6" name="Shape 2">
            <a:extLst>
              <a:ext uri="{FF2B5EF4-FFF2-40B4-BE49-F238E27FC236}">
                <a16:creationId xmlns:a16="http://schemas.microsoft.com/office/drawing/2014/main" id="{0852321C-D6E5-0E34-0831-5FEDD2FA745D}"/>
              </a:ext>
            </a:extLst>
          </p:cNvPr>
          <p:cNvSpPr/>
          <p:nvPr/>
        </p:nvSpPr>
        <p:spPr>
          <a:xfrm>
            <a:off x="7882904" y="1873329"/>
            <a:ext cx="6207164" cy="4391564"/>
          </a:xfrm>
          <a:prstGeom prst="roundRect">
            <a:avLst>
              <a:gd name="adj" fmla="val 336"/>
            </a:avLst>
          </a:prstGeom>
          <a:solidFill>
            <a:srgbClr val="FAD1D1"/>
          </a:solidFill>
          <a:ln/>
        </p:spPr>
      </p:sp>
      <p:sp>
        <p:nvSpPr>
          <p:cNvPr id="8" name="Text 3">
            <a:extLst>
              <a:ext uri="{FF2B5EF4-FFF2-40B4-BE49-F238E27FC236}">
                <a16:creationId xmlns:a16="http://schemas.microsoft.com/office/drawing/2014/main" id="{D8FA789A-508C-9212-F38A-D1648909630F}"/>
              </a:ext>
            </a:extLst>
          </p:cNvPr>
          <p:cNvSpPr/>
          <p:nvPr/>
        </p:nvSpPr>
        <p:spPr>
          <a:xfrm>
            <a:off x="7410630" y="1331448"/>
            <a:ext cx="5655925" cy="6448663"/>
          </a:xfrm>
          <a:prstGeom prst="rect">
            <a:avLst/>
          </a:prstGeom>
          <a:noFill/>
          <a:ln/>
        </p:spPr>
        <p:txBody>
          <a:bodyPr wrap="square" lIns="0" tIns="0" rIns="0" bIns="0" rtlCol="0" anchor="t"/>
          <a:lstStyle/>
          <a:p>
            <a:pPr marL="0" indent="0">
              <a:lnSpc>
                <a:spcPts val="1850"/>
              </a:lnSpc>
              <a:buNone/>
            </a:pPr>
            <a:endParaRPr lang="en-US" sz="14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7" name="Text 1">
            <a:extLst>
              <a:ext uri="{FF2B5EF4-FFF2-40B4-BE49-F238E27FC236}">
                <a16:creationId xmlns:a16="http://schemas.microsoft.com/office/drawing/2014/main" id="{CCB4E64B-4645-BCC7-5BF2-7D92C032EE41}"/>
              </a:ext>
            </a:extLst>
          </p:cNvPr>
          <p:cNvSpPr/>
          <p:nvPr/>
        </p:nvSpPr>
        <p:spPr>
          <a:xfrm>
            <a:off x="0" y="1463137"/>
            <a:ext cx="6698540" cy="6058530"/>
          </a:xfrm>
          <a:prstGeom prst="rect">
            <a:avLst/>
          </a:prstGeom>
          <a:noFill/>
          <a:ln/>
        </p:spPr>
        <p:txBody>
          <a:bodyPr wrap="square" lIns="0" tIns="0" rIns="0" bIns="0" rtlCol="0" anchor="t"/>
          <a:lstStyle/>
          <a:p>
            <a:pPr marL="0" indent="0">
              <a:lnSpc>
                <a:spcPts val="3000"/>
              </a:lnSpc>
              <a:buNone/>
            </a:pPr>
            <a:endParaRPr lang="en-US" sz="185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10" name="TextBox 9">
            <a:extLst>
              <a:ext uri="{FF2B5EF4-FFF2-40B4-BE49-F238E27FC236}">
                <a16:creationId xmlns:a16="http://schemas.microsoft.com/office/drawing/2014/main" id="{D3502A65-B360-A8F1-F7EB-06452304B083}"/>
              </a:ext>
            </a:extLst>
          </p:cNvPr>
          <p:cNvSpPr txBox="1"/>
          <p:nvPr/>
        </p:nvSpPr>
        <p:spPr>
          <a:xfrm>
            <a:off x="459871" y="2499559"/>
            <a:ext cx="6855329" cy="2554545"/>
          </a:xfrm>
          <a:prstGeom prst="rect">
            <a:avLst/>
          </a:prstGeom>
          <a:noFill/>
        </p:spPr>
        <p:txBody>
          <a:bodyPr wrap="square">
            <a:spAutoFit/>
          </a:bodyPr>
          <a:lstStyle/>
          <a:p>
            <a:pPr algn="just"/>
            <a:r>
              <a:rPr lang="en-US" sz="2000" dirty="0">
                <a:latin typeface="Roboto Light" panose="02000000000000000000" pitchFamily="2" charset="0"/>
                <a:ea typeface="Roboto Light" panose="02000000000000000000" pitchFamily="2" charset="0"/>
                <a:cs typeface="Roboto Light" panose="02000000000000000000" pitchFamily="2" charset="0"/>
              </a:rPr>
              <a:t>Data augmentation is a technique used to increase the diversity of data available for training machine learning models by creating new synthetic data from the existing data. It is particularly useful in scenarios where collecting and labeling large datasets is challenging or expensive. By applying various transformations to the original data, data augmentation helps in improving the model's generalization and robustness.</a:t>
            </a:r>
            <a:endParaRPr lang="en-IN" sz="20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12" name="Picture 11">
            <a:extLst>
              <a:ext uri="{FF2B5EF4-FFF2-40B4-BE49-F238E27FC236}">
                <a16:creationId xmlns:a16="http://schemas.microsoft.com/office/drawing/2014/main" id="{5A82002E-E120-8EDE-783E-96160944216D}"/>
              </a:ext>
            </a:extLst>
          </p:cNvPr>
          <p:cNvPicPr>
            <a:picLocks noChangeAspect="1"/>
          </p:cNvPicPr>
          <p:nvPr/>
        </p:nvPicPr>
        <p:blipFill>
          <a:blip r:embed="rId3"/>
          <a:stretch>
            <a:fillRect/>
          </a:stretch>
        </p:blipFill>
        <p:spPr>
          <a:xfrm>
            <a:off x="8027289" y="2014536"/>
            <a:ext cx="5899725" cy="4109150"/>
          </a:xfrm>
          <a:prstGeom prst="rect">
            <a:avLst/>
          </a:prstGeom>
        </p:spPr>
      </p:pic>
      <p:pic>
        <p:nvPicPr>
          <p:cNvPr id="14" name="Picture 13">
            <a:extLst>
              <a:ext uri="{FF2B5EF4-FFF2-40B4-BE49-F238E27FC236}">
                <a16:creationId xmlns:a16="http://schemas.microsoft.com/office/drawing/2014/main" id="{955E21E6-EDCC-6310-8751-8C99404440E1}"/>
              </a:ext>
            </a:extLst>
          </p:cNvPr>
          <p:cNvPicPr>
            <a:picLocks noChangeAspect="1"/>
          </p:cNvPicPr>
          <p:nvPr/>
        </p:nvPicPr>
        <p:blipFill>
          <a:blip r:embed="rId4"/>
          <a:stretch>
            <a:fillRect/>
          </a:stretch>
        </p:blipFill>
        <p:spPr>
          <a:xfrm>
            <a:off x="11260923" y="7310671"/>
            <a:ext cx="3369477" cy="867589"/>
          </a:xfrm>
          <a:prstGeom prst="rect">
            <a:avLst/>
          </a:prstGeom>
        </p:spPr>
      </p:pic>
      <p:sp>
        <p:nvSpPr>
          <p:cNvPr id="3" name="TextBox 2">
            <a:extLst>
              <a:ext uri="{FF2B5EF4-FFF2-40B4-BE49-F238E27FC236}">
                <a16:creationId xmlns:a16="http://schemas.microsoft.com/office/drawing/2014/main" id="{8D175D8C-ED66-6D0A-6A1E-6AC495A97907}"/>
              </a:ext>
            </a:extLst>
          </p:cNvPr>
          <p:cNvSpPr txBox="1"/>
          <p:nvPr/>
        </p:nvSpPr>
        <p:spPr>
          <a:xfrm>
            <a:off x="9531535" y="6406100"/>
            <a:ext cx="4173967" cy="338554"/>
          </a:xfrm>
          <a:prstGeom prst="rect">
            <a:avLst/>
          </a:prstGeom>
          <a:noFill/>
        </p:spPr>
        <p:txBody>
          <a:bodyPr wrap="square" rtlCol="0">
            <a:spAutoFit/>
          </a:bodyPr>
          <a:lstStyle/>
          <a:p>
            <a:r>
              <a:rPr lang="en-IN" sz="1600" i="1" dirty="0"/>
              <a:t>fig. Data augmentation techniques</a:t>
            </a:r>
          </a:p>
        </p:txBody>
      </p:sp>
    </p:spTree>
    <p:extLst>
      <p:ext uri="{BB962C8B-B14F-4D97-AF65-F5344CB8AC3E}">
        <p14:creationId xmlns:p14="http://schemas.microsoft.com/office/powerpoint/2010/main" val="12037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997D1-CE66-6830-C614-4A7057B0906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89C7B3E-E8B0-F320-6633-A63DA02B0C2F}"/>
              </a:ext>
            </a:extLst>
          </p:cNvPr>
          <p:cNvSpPr/>
          <p:nvPr/>
        </p:nvSpPr>
        <p:spPr>
          <a:xfrm>
            <a:off x="522564" y="410527"/>
            <a:ext cx="4039387" cy="439102"/>
          </a:xfrm>
          <a:prstGeom prst="rect">
            <a:avLst/>
          </a:prstGeom>
          <a:noFill/>
          <a:ln/>
        </p:spPr>
        <p:txBody>
          <a:bodyPr wrap="none" lIns="0" tIns="0" rIns="0" bIns="0" rtlCol="0" anchor="t"/>
          <a:lstStyle/>
          <a:p>
            <a:pPr>
              <a:lnSpc>
                <a:spcPts val="3450"/>
              </a:lnSpc>
            </a:pPr>
            <a:r>
              <a:rPr lang="en-US" sz="2800" b="1" dirty="0">
                <a:solidFill>
                  <a:srgbClr val="1F1E1E"/>
                </a:solidFill>
                <a:latin typeface="Red Hat Text" panose="020B0604020202020204" charset="0"/>
                <a:ea typeface="Red Hat Text" panose="020B0604020202020204" charset="0"/>
                <a:cs typeface="Red Hat Text" panose="020B0604020202020204" charset="0"/>
              </a:rPr>
              <a:t>FEATURE EXTRACTION</a:t>
            </a:r>
            <a:endParaRPr lang="en-US" sz="2800" b="1" dirty="0">
              <a:latin typeface="Red Hat Text" panose="020B0604020202020204" charset="0"/>
              <a:ea typeface="Red Hat Text" panose="020B0604020202020204" charset="0"/>
              <a:cs typeface="Red Hat Text" panose="020B0604020202020204" charset="0"/>
            </a:endParaRPr>
          </a:p>
          <a:p>
            <a:pPr marL="0" indent="0">
              <a:lnSpc>
                <a:spcPts val="3450"/>
              </a:lnSpc>
              <a:buNone/>
            </a:pPr>
            <a:endParaRPr lang="en-US" sz="2750" b="1" dirty="0">
              <a:latin typeface="Red Hat Text" panose="020B0604020202020204" charset="0"/>
              <a:ea typeface="Red Hat Text" panose="020B0604020202020204" charset="0"/>
              <a:cs typeface="Red Hat Text" panose="020B0604020202020204" charset="0"/>
            </a:endParaRPr>
          </a:p>
        </p:txBody>
      </p:sp>
      <p:sp>
        <p:nvSpPr>
          <p:cNvPr id="4" name="Shape 2">
            <a:extLst>
              <a:ext uri="{FF2B5EF4-FFF2-40B4-BE49-F238E27FC236}">
                <a16:creationId xmlns:a16="http://schemas.microsoft.com/office/drawing/2014/main" id="{90931FC8-E58E-C77E-7D47-47DE8A240502}"/>
              </a:ext>
            </a:extLst>
          </p:cNvPr>
          <p:cNvSpPr/>
          <p:nvPr/>
        </p:nvSpPr>
        <p:spPr>
          <a:xfrm>
            <a:off x="391911" y="1799802"/>
            <a:ext cx="6461089" cy="4941062"/>
          </a:xfrm>
          <a:prstGeom prst="roundRect">
            <a:avLst>
              <a:gd name="adj" fmla="val 336"/>
            </a:avLst>
          </a:prstGeom>
          <a:solidFill>
            <a:srgbClr val="FAD1D1"/>
          </a:solidFill>
          <a:ln/>
        </p:spPr>
      </p:sp>
      <p:sp>
        <p:nvSpPr>
          <p:cNvPr id="6" name="Shape 2">
            <a:extLst>
              <a:ext uri="{FF2B5EF4-FFF2-40B4-BE49-F238E27FC236}">
                <a16:creationId xmlns:a16="http://schemas.microsoft.com/office/drawing/2014/main" id="{BE350A42-CA08-FA96-2DDE-1C8246526CDB}"/>
              </a:ext>
            </a:extLst>
          </p:cNvPr>
          <p:cNvSpPr/>
          <p:nvPr/>
        </p:nvSpPr>
        <p:spPr>
          <a:xfrm>
            <a:off x="7229157" y="1799803"/>
            <a:ext cx="7079696" cy="4941062"/>
          </a:xfrm>
          <a:prstGeom prst="roundRect">
            <a:avLst>
              <a:gd name="adj" fmla="val 336"/>
            </a:avLst>
          </a:prstGeom>
          <a:solidFill>
            <a:srgbClr val="FAD1D1"/>
          </a:solidFill>
          <a:ln/>
        </p:spPr>
      </p:sp>
      <p:sp>
        <p:nvSpPr>
          <p:cNvPr id="8" name="Text 3">
            <a:extLst>
              <a:ext uri="{FF2B5EF4-FFF2-40B4-BE49-F238E27FC236}">
                <a16:creationId xmlns:a16="http://schemas.microsoft.com/office/drawing/2014/main" id="{33BFF603-C4A3-04EC-BA84-266A4ADB2072}"/>
              </a:ext>
            </a:extLst>
          </p:cNvPr>
          <p:cNvSpPr/>
          <p:nvPr/>
        </p:nvSpPr>
        <p:spPr>
          <a:xfrm>
            <a:off x="7504777" y="1295803"/>
            <a:ext cx="5655925" cy="6448663"/>
          </a:xfrm>
          <a:prstGeom prst="rect">
            <a:avLst/>
          </a:prstGeom>
          <a:noFill/>
          <a:ln/>
        </p:spPr>
        <p:txBody>
          <a:bodyPr wrap="square" lIns="0" tIns="0" rIns="0" bIns="0" rtlCol="0" anchor="t"/>
          <a:lstStyle/>
          <a:p>
            <a:pPr marL="0" indent="0">
              <a:lnSpc>
                <a:spcPts val="1500"/>
              </a:lnSpc>
              <a:buNone/>
            </a:pPr>
            <a:endParaRPr lang="en-US" sz="1400" dirty="0">
              <a:solidFill>
                <a:srgbClr val="3B3535"/>
              </a:solidFill>
              <a:highlight>
                <a:srgbClr val="FAD1D1"/>
              </a:highlight>
              <a:latin typeface="Roboto Light" panose="02000000000000000000" pitchFamily="2" charset="0"/>
              <a:ea typeface="Roboto Light" panose="02000000000000000000" pitchFamily="2" charset="0"/>
              <a:cs typeface="Roboto Light" panose="02000000000000000000" pitchFamily="2" charset="0"/>
            </a:endParaRPr>
          </a:p>
          <a:p>
            <a:pPr marL="0" indent="0">
              <a:lnSpc>
                <a:spcPts val="1850"/>
              </a:lnSpc>
              <a:buNone/>
            </a:pPr>
            <a:endParaRPr lang="en-US" sz="14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14" name="Picture 13">
            <a:extLst>
              <a:ext uri="{FF2B5EF4-FFF2-40B4-BE49-F238E27FC236}">
                <a16:creationId xmlns:a16="http://schemas.microsoft.com/office/drawing/2014/main" id="{16D28B86-04D2-0F79-F229-AADDD207C187}"/>
              </a:ext>
            </a:extLst>
          </p:cNvPr>
          <p:cNvPicPr>
            <a:picLocks noChangeAspect="1"/>
          </p:cNvPicPr>
          <p:nvPr/>
        </p:nvPicPr>
        <p:blipFill>
          <a:blip r:embed="rId3"/>
          <a:stretch>
            <a:fillRect/>
          </a:stretch>
        </p:blipFill>
        <p:spPr>
          <a:xfrm>
            <a:off x="572614" y="1979092"/>
            <a:ext cx="6115609" cy="4582482"/>
          </a:xfrm>
          <a:prstGeom prst="rect">
            <a:avLst/>
          </a:prstGeom>
        </p:spPr>
      </p:pic>
      <p:pic>
        <p:nvPicPr>
          <p:cNvPr id="16" name="Picture 15">
            <a:extLst>
              <a:ext uri="{FF2B5EF4-FFF2-40B4-BE49-F238E27FC236}">
                <a16:creationId xmlns:a16="http://schemas.microsoft.com/office/drawing/2014/main" id="{2870C5CA-20A2-B269-D8DF-B11C58D00745}"/>
              </a:ext>
            </a:extLst>
          </p:cNvPr>
          <p:cNvPicPr>
            <a:picLocks noChangeAspect="1"/>
          </p:cNvPicPr>
          <p:nvPr/>
        </p:nvPicPr>
        <p:blipFill>
          <a:blip r:embed="rId4"/>
          <a:stretch>
            <a:fillRect/>
          </a:stretch>
        </p:blipFill>
        <p:spPr>
          <a:xfrm>
            <a:off x="7315201" y="1979092"/>
            <a:ext cx="6923288" cy="4582482"/>
          </a:xfrm>
          <a:prstGeom prst="rect">
            <a:avLst/>
          </a:prstGeom>
        </p:spPr>
      </p:pic>
      <p:pic>
        <p:nvPicPr>
          <p:cNvPr id="18" name="Picture 17">
            <a:extLst>
              <a:ext uri="{FF2B5EF4-FFF2-40B4-BE49-F238E27FC236}">
                <a16:creationId xmlns:a16="http://schemas.microsoft.com/office/drawing/2014/main" id="{C22CB1EE-A918-5EC0-3E17-0FF60FE213BC}"/>
              </a:ext>
            </a:extLst>
          </p:cNvPr>
          <p:cNvPicPr>
            <a:picLocks noChangeAspect="1"/>
          </p:cNvPicPr>
          <p:nvPr/>
        </p:nvPicPr>
        <p:blipFill>
          <a:blip r:embed="rId5"/>
          <a:stretch>
            <a:fillRect/>
          </a:stretch>
        </p:blipFill>
        <p:spPr>
          <a:xfrm>
            <a:off x="12725763" y="7729859"/>
            <a:ext cx="1904637" cy="490415"/>
          </a:xfrm>
          <a:prstGeom prst="rect">
            <a:avLst/>
          </a:prstGeom>
        </p:spPr>
      </p:pic>
    </p:spTree>
    <p:extLst>
      <p:ext uri="{BB962C8B-B14F-4D97-AF65-F5344CB8AC3E}">
        <p14:creationId xmlns:p14="http://schemas.microsoft.com/office/powerpoint/2010/main" val="414014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9982" y="823793"/>
            <a:ext cx="5619036" cy="680680"/>
          </a:xfrm>
          <a:prstGeom prst="rect">
            <a:avLst/>
          </a:prstGeom>
          <a:noFill/>
          <a:ln/>
        </p:spPr>
        <p:txBody>
          <a:bodyPr wrap="none" lIns="0" tIns="0" rIns="0" bIns="0" rtlCol="0" anchor="t"/>
          <a:lstStyle/>
          <a:p>
            <a:pPr marL="0" indent="0">
              <a:lnSpc>
                <a:spcPts val="5350"/>
              </a:lnSpc>
              <a:buNone/>
            </a:pPr>
            <a:r>
              <a:rPr lang="en-US" sz="4250" dirty="0">
                <a:solidFill>
                  <a:srgbClr val="1F1E1E"/>
                </a:solidFill>
                <a:latin typeface="Red Hat Text" pitchFamily="34" charset="0"/>
                <a:ea typeface="Red Hat Text" pitchFamily="34" charset="-122"/>
                <a:cs typeface="Red Hat Text" pitchFamily="34" charset="-120"/>
              </a:rPr>
              <a:t>Model Training</a:t>
            </a:r>
            <a:endParaRPr lang="en-US" sz="4250" dirty="0"/>
          </a:p>
        </p:txBody>
      </p:sp>
      <p:sp>
        <p:nvSpPr>
          <p:cNvPr id="4" name="Text 1"/>
          <p:cNvSpPr/>
          <p:nvPr/>
        </p:nvSpPr>
        <p:spPr>
          <a:xfrm>
            <a:off x="809982" y="2303717"/>
            <a:ext cx="7524036" cy="4267905"/>
          </a:xfrm>
          <a:prstGeom prst="rect">
            <a:avLst/>
          </a:prstGeom>
          <a:noFill/>
          <a:ln/>
        </p:spPr>
        <p:txBody>
          <a:bodyPr wrap="square" lIns="0" tIns="0" rIns="0" bIns="0" rtlCol="0" anchor="t"/>
          <a:lstStyle/>
          <a:p>
            <a:pPr marL="0" indent="0" algn="just">
              <a:lnSpc>
                <a:spcPts val="2900"/>
              </a:lnSpc>
              <a:buNone/>
            </a:pPr>
            <a:r>
              <a:rPr lang="en-US" sz="1800" dirty="0">
                <a:solidFill>
                  <a:srgbClr val="3B3535"/>
                </a:solidFill>
                <a:latin typeface="Roboto Light" pitchFamily="34" charset="0"/>
                <a:ea typeface="Roboto Light" pitchFamily="34" charset="-122"/>
                <a:cs typeface="Roboto Light" pitchFamily="34" charset="-120"/>
              </a:rPr>
              <a:t>The dataset was split into training, validation, and testing sets, typically using an 80/10/10 split or similar proportions. The model was trained on the training set using the Adam optimizer, known for its efficiency in handling high-dimensional data. The categorical cross-entropy loss function was employed, suitable for multi-class classification problems like speech emotion recognition. We monitored the model's performance on the validation set during training to prevent overfitting and to select the optimal number of epochs. Early stopping was implemented to halt training when the validation loss plateaued. Hyperparameter tuning was performed using grid search or random search, exploring different learning rates and batch sizes to further optimize performance.</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2565" y="410527"/>
            <a:ext cx="3513058" cy="439102"/>
          </a:xfrm>
          <a:prstGeom prst="rect">
            <a:avLst/>
          </a:prstGeom>
          <a:noFill/>
          <a:ln/>
        </p:spPr>
        <p:txBody>
          <a:bodyPr wrap="none" lIns="0" tIns="0" rIns="0" bIns="0" rtlCol="0" anchor="t"/>
          <a:lstStyle/>
          <a:p>
            <a:pPr marL="0" indent="0">
              <a:lnSpc>
                <a:spcPts val="3450"/>
              </a:lnSpc>
              <a:buNone/>
            </a:pPr>
            <a:r>
              <a:rPr lang="en-US" sz="2750" b="1" dirty="0">
                <a:solidFill>
                  <a:srgbClr val="1F1E1E"/>
                </a:solidFill>
                <a:latin typeface="Red Hat Text" panose="020B0604020202020204" charset="0"/>
                <a:ea typeface="Red Hat Text" panose="020B0604020202020204" charset="0"/>
                <a:cs typeface="Red Hat Text" panose="020B0604020202020204" charset="0"/>
              </a:rPr>
              <a:t>CNN-LSTM MODEL</a:t>
            </a:r>
            <a:endParaRPr lang="en-US" sz="2750" b="1" dirty="0">
              <a:latin typeface="Red Hat Text" panose="020B0604020202020204" charset="0"/>
              <a:ea typeface="Red Hat Text" panose="020B0604020202020204" charset="0"/>
              <a:cs typeface="Red Hat Text" panose="020B0604020202020204" charset="0"/>
            </a:endParaRPr>
          </a:p>
        </p:txBody>
      </p:sp>
      <p:sp>
        <p:nvSpPr>
          <p:cNvPr id="3" name="Shape 1"/>
          <p:cNvSpPr/>
          <p:nvPr/>
        </p:nvSpPr>
        <p:spPr>
          <a:xfrm>
            <a:off x="522566" y="1148239"/>
            <a:ext cx="10319605" cy="6672501"/>
          </a:xfrm>
          <a:prstGeom prst="roundRect">
            <a:avLst>
              <a:gd name="adj" fmla="val 336"/>
            </a:avLst>
          </a:prstGeom>
          <a:solidFill>
            <a:srgbClr val="FAD1D1"/>
          </a:solidFill>
          <a:ln/>
        </p:spPr>
      </p:sp>
      <p:sp>
        <p:nvSpPr>
          <p:cNvPr id="4" name="Shape 2"/>
          <p:cNvSpPr/>
          <p:nvPr/>
        </p:nvSpPr>
        <p:spPr>
          <a:xfrm>
            <a:off x="515184" y="1148239"/>
            <a:ext cx="10427471" cy="6672501"/>
          </a:xfrm>
          <a:prstGeom prst="roundRect">
            <a:avLst>
              <a:gd name="adj" fmla="val 336"/>
            </a:avLst>
          </a:prstGeom>
          <a:solidFill>
            <a:srgbClr val="FAD1D1"/>
          </a:solidFill>
          <a:ln/>
        </p:spPr>
      </p:sp>
      <p:sp>
        <p:nvSpPr>
          <p:cNvPr id="5" name="Text 3"/>
          <p:cNvSpPr/>
          <p:nvPr/>
        </p:nvSpPr>
        <p:spPr>
          <a:xfrm>
            <a:off x="664488" y="1260158"/>
            <a:ext cx="13301424" cy="6448663"/>
          </a:xfrm>
          <a:prstGeom prst="rect">
            <a:avLst/>
          </a:prstGeom>
          <a:noFill/>
          <a:ln/>
        </p:spPr>
        <p:txBody>
          <a:bodyPr wrap="square" lIns="0" tIns="0" rIns="0" bIns="0" rtlCol="0" anchor="t"/>
          <a:lstStyle/>
          <a:p>
            <a:pPr marL="0" indent="0">
              <a:lnSpc>
                <a:spcPts val="1850"/>
              </a:lnSpc>
              <a:buNone/>
            </a:pPr>
            <a:endParaRPr lang="en-US" sz="115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7" name="Picture 6">
            <a:extLst>
              <a:ext uri="{FF2B5EF4-FFF2-40B4-BE49-F238E27FC236}">
                <a16:creationId xmlns:a16="http://schemas.microsoft.com/office/drawing/2014/main" id="{8DB3A2A5-3DDF-652B-5146-3F53619CA5F2}"/>
              </a:ext>
            </a:extLst>
          </p:cNvPr>
          <p:cNvPicPr>
            <a:picLocks noChangeAspect="1"/>
          </p:cNvPicPr>
          <p:nvPr/>
        </p:nvPicPr>
        <p:blipFill>
          <a:blip r:embed="rId3"/>
          <a:stretch>
            <a:fillRect/>
          </a:stretch>
        </p:blipFill>
        <p:spPr>
          <a:xfrm>
            <a:off x="664488" y="1260157"/>
            <a:ext cx="10102871" cy="6448663"/>
          </a:xfrm>
          <a:prstGeom prst="rect">
            <a:avLst/>
          </a:prstGeom>
        </p:spPr>
      </p:pic>
      <p:pic>
        <p:nvPicPr>
          <p:cNvPr id="9" name="Picture 8">
            <a:extLst>
              <a:ext uri="{FF2B5EF4-FFF2-40B4-BE49-F238E27FC236}">
                <a16:creationId xmlns:a16="http://schemas.microsoft.com/office/drawing/2014/main" id="{35642A98-0EEA-AD9A-2EBB-D89EB0103C74}"/>
              </a:ext>
            </a:extLst>
          </p:cNvPr>
          <p:cNvPicPr>
            <a:picLocks noChangeAspect="1"/>
          </p:cNvPicPr>
          <p:nvPr/>
        </p:nvPicPr>
        <p:blipFill>
          <a:blip r:embed="rId4"/>
          <a:stretch>
            <a:fillRect/>
          </a:stretch>
        </p:blipFill>
        <p:spPr>
          <a:xfrm>
            <a:off x="11945263" y="7538218"/>
            <a:ext cx="2685137" cy="691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92EA-74B8-6BD7-851F-99AEB7CC764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4ABFBCA-1754-6036-633A-064493AD6027}"/>
              </a:ext>
            </a:extLst>
          </p:cNvPr>
          <p:cNvSpPr/>
          <p:nvPr/>
        </p:nvSpPr>
        <p:spPr>
          <a:xfrm>
            <a:off x="809982" y="823793"/>
            <a:ext cx="5619036" cy="680680"/>
          </a:xfrm>
          <a:prstGeom prst="rect">
            <a:avLst/>
          </a:prstGeom>
          <a:noFill/>
          <a:ln/>
        </p:spPr>
        <p:txBody>
          <a:bodyPr wrap="none" lIns="0" tIns="0" rIns="0" bIns="0" rtlCol="0" anchor="t"/>
          <a:lstStyle/>
          <a:p>
            <a:pPr marL="0" indent="0">
              <a:lnSpc>
                <a:spcPts val="5350"/>
              </a:lnSpc>
              <a:buNone/>
            </a:pPr>
            <a:r>
              <a:rPr lang="en-US" sz="4250" dirty="0">
                <a:solidFill>
                  <a:srgbClr val="1F1E1E"/>
                </a:solidFill>
                <a:latin typeface="Red Hat Text" pitchFamily="34" charset="0"/>
                <a:ea typeface="Red Hat Text" pitchFamily="34" charset="-122"/>
                <a:cs typeface="Red Hat Text" pitchFamily="34" charset="-120"/>
              </a:rPr>
              <a:t>Evaluation</a:t>
            </a:r>
            <a:endParaRPr lang="en-US" sz="4250" dirty="0"/>
          </a:p>
        </p:txBody>
      </p:sp>
      <p:sp>
        <p:nvSpPr>
          <p:cNvPr id="4" name="Text 1">
            <a:extLst>
              <a:ext uri="{FF2B5EF4-FFF2-40B4-BE49-F238E27FC236}">
                <a16:creationId xmlns:a16="http://schemas.microsoft.com/office/drawing/2014/main" id="{B185B56E-8CC9-0E29-BB88-F09B7DAD7B72}"/>
              </a:ext>
            </a:extLst>
          </p:cNvPr>
          <p:cNvSpPr/>
          <p:nvPr/>
        </p:nvSpPr>
        <p:spPr>
          <a:xfrm>
            <a:off x="809982" y="3097537"/>
            <a:ext cx="6997587" cy="2263259"/>
          </a:xfrm>
          <a:prstGeom prst="rect">
            <a:avLst/>
          </a:prstGeom>
          <a:noFill/>
          <a:ln/>
        </p:spPr>
        <p:txBody>
          <a:bodyPr wrap="square" lIns="0" tIns="0" rIns="0" bIns="0" rtlCol="0" anchor="t"/>
          <a:lstStyle/>
          <a:p>
            <a:pPr marL="0" indent="0" algn="just">
              <a:lnSpc>
                <a:spcPts val="2900"/>
              </a:lnSpc>
              <a:buNone/>
            </a:pPr>
            <a:r>
              <a:rPr lang="en-US" sz="1800" dirty="0">
                <a:solidFill>
                  <a:srgbClr val="3B3535"/>
                </a:solidFill>
                <a:latin typeface="Roboto Light" pitchFamily="34" charset="0"/>
                <a:ea typeface="Roboto Light" pitchFamily="34" charset="-122"/>
                <a:cs typeface="Roboto Light" pitchFamily="34" charset="-120"/>
              </a:rPr>
              <a:t>Once training was complete, the model's performance was rigorously evaluated on the held-out testing set using metrics such as accuracy, precision, recall, F1-score, and the confusion matrix to obtain a comprehensive understanding of its capabilities in classifying various speech emotions.</a:t>
            </a:r>
            <a:endParaRPr lang="en-US" sz="1800" dirty="0"/>
          </a:p>
        </p:txBody>
      </p:sp>
      <p:sp>
        <p:nvSpPr>
          <p:cNvPr id="5" name="Shape 2">
            <a:extLst>
              <a:ext uri="{FF2B5EF4-FFF2-40B4-BE49-F238E27FC236}">
                <a16:creationId xmlns:a16="http://schemas.microsoft.com/office/drawing/2014/main" id="{1DC874D9-D7E3-DF3C-BBC6-13A05723E468}"/>
              </a:ext>
            </a:extLst>
          </p:cNvPr>
          <p:cNvSpPr/>
          <p:nvPr/>
        </p:nvSpPr>
        <p:spPr>
          <a:xfrm>
            <a:off x="8072760" y="1819305"/>
            <a:ext cx="6118487" cy="4370479"/>
          </a:xfrm>
          <a:prstGeom prst="roundRect">
            <a:avLst>
              <a:gd name="adj" fmla="val 336"/>
            </a:avLst>
          </a:prstGeom>
          <a:solidFill>
            <a:srgbClr val="FAD1D1"/>
          </a:solidFill>
          <a:ln/>
        </p:spPr>
      </p:sp>
      <p:pic>
        <p:nvPicPr>
          <p:cNvPr id="7" name="Picture 6">
            <a:extLst>
              <a:ext uri="{FF2B5EF4-FFF2-40B4-BE49-F238E27FC236}">
                <a16:creationId xmlns:a16="http://schemas.microsoft.com/office/drawing/2014/main" id="{1DA1FAC5-31C1-FD50-74F2-FBA0B4DC105F}"/>
              </a:ext>
            </a:extLst>
          </p:cNvPr>
          <p:cNvPicPr>
            <a:picLocks noChangeAspect="1"/>
          </p:cNvPicPr>
          <p:nvPr/>
        </p:nvPicPr>
        <p:blipFill>
          <a:blip r:embed="rId3"/>
          <a:stretch>
            <a:fillRect/>
          </a:stretch>
        </p:blipFill>
        <p:spPr>
          <a:xfrm>
            <a:off x="8209503" y="1949380"/>
            <a:ext cx="5858189" cy="4069583"/>
          </a:xfrm>
          <a:prstGeom prst="rect">
            <a:avLst/>
          </a:prstGeom>
        </p:spPr>
      </p:pic>
      <p:pic>
        <p:nvPicPr>
          <p:cNvPr id="6" name="Picture 5">
            <a:extLst>
              <a:ext uri="{FF2B5EF4-FFF2-40B4-BE49-F238E27FC236}">
                <a16:creationId xmlns:a16="http://schemas.microsoft.com/office/drawing/2014/main" id="{0FEE0D21-2832-CEA9-A36E-FF45C992773C}"/>
              </a:ext>
            </a:extLst>
          </p:cNvPr>
          <p:cNvPicPr>
            <a:picLocks noChangeAspect="1"/>
          </p:cNvPicPr>
          <p:nvPr/>
        </p:nvPicPr>
        <p:blipFill>
          <a:blip r:embed="rId4"/>
          <a:stretch>
            <a:fillRect/>
          </a:stretch>
        </p:blipFill>
        <p:spPr>
          <a:xfrm>
            <a:off x="12328961" y="7640212"/>
            <a:ext cx="2301439" cy="594412"/>
          </a:xfrm>
          <a:prstGeom prst="rect">
            <a:avLst/>
          </a:prstGeom>
        </p:spPr>
      </p:pic>
      <p:sp>
        <p:nvSpPr>
          <p:cNvPr id="2" name="TextBox 1">
            <a:extLst>
              <a:ext uri="{FF2B5EF4-FFF2-40B4-BE49-F238E27FC236}">
                <a16:creationId xmlns:a16="http://schemas.microsoft.com/office/drawing/2014/main" id="{F7633585-7E58-85BA-1F4A-ECAA5ADA41A1}"/>
              </a:ext>
            </a:extLst>
          </p:cNvPr>
          <p:cNvSpPr txBox="1"/>
          <p:nvPr/>
        </p:nvSpPr>
        <p:spPr>
          <a:xfrm>
            <a:off x="9893725" y="6410295"/>
            <a:ext cx="4173967" cy="338554"/>
          </a:xfrm>
          <a:prstGeom prst="rect">
            <a:avLst/>
          </a:prstGeom>
          <a:noFill/>
        </p:spPr>
        <p:txBody>
          <a:bodyPr wrap="square" rtlCol="0">
            <a:spAutoFit/>
          </a:bodyPr>
          <a:lstStyle/>
          <a:p>
            <a:r>
              <a:rPr lang="en-IN" sz="1600" i="1" dirty="0"/>
              <a:t>fig. Classification Report</a:t>
            </a:r>
          </a:p>
        </p:txBody>
      </p:sp>
    </p:spTree>
    <p:extLst>
      <p:ext uri="{BB962C8B-B14F-4D97-AF65-F5344CB8AC3E}">
        <p14:creationId xmlns:p14="http://schemas.microsoft.com/office/powerpoint/2010/main" val="174368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498483" y="632703"/>
            <a:ext cx="5500926" cy="680680"/>
          </a:xfrm>
          <a:prstGeom prst="rect">
            <a:avLst/>
          </a:prstGeom>
          <a:noFill/>
          <a:ln/>
        </p:spPr>
        <p:txBody>
          <a:bodyPr wrap="none" lIns="0" tIns="0" rIns="0" bIns="0" rtlCol="0" anchor="t"/>
          <a:lstStyle/>
          <a:p>
            <a:pPr marL="0" indent="0">
              <a:lnSpc>
                <a:spcPts val="5350"/>
              </a:lnSpc>
              <a:buNone/>
            </a:pPr>
            <a:r>
              <a:rPr lang="en-US" sz="4250" dirty="0">
                <a:solidFill>
                  <a:srgbClr val="1F1E1E"/>
                </a:solidFill>
                <a:latin typeface="Red Hat Text" pitchFamily="34" charset="0"/>
                <a:ea typeface="Red Hat Text" pitchFamily="34" charset="-122"/>
                <a:cs typeface="Red Hat Text" pitchFamily="34" charset="-120"/>
              </a:rPr>
              <a:t>Results and Discussion</a:t>
            </a:r>
            <a:endParaRPr lang="en-US" sz="4250" dirty="0"/>
          </a:p>
        </p:txBody>
      </p:sp>
      <p:sp>
        <p:nvSpPr>
          <p:cNvPr id="5" name="Text 1"/>
          <p:cNvSpPr/>
          <p:nvPr/>
        </p:nvSpPr>
        <p:spPr>
          <a:xfrm>
            <a:off x="498483" y="1459654"/>
            <a:ext cx="6746378" cy="6428301"/>
          </a:xfrm>
          <a:prstGeom prst="rect">
            <a:avLst/>
          </a:prstGeom>
          <a:noFill/>
          <a:ln/>
        </p:spPr>
        <p:txBody>
          <a:bodyPr wrap="square" lIns="0" tIns="0" rIns="0" bIns="0" rtlCol="0" anchor="t"/>
          <a:lstStyle/>
          <a:p>
            <a:pPr marL="0" indent="0" algn="just">
              <a:lnSpc>
                <a:spcPts val="2900"/>
              </a:lnSpc>
              <a:buNone/>
            </a:pPr>
            <a:r>
              <a:rPr lang="en-US" sz="1800" dirty="0">
                <a:solidFill>
                  <a:srgbClr val="3B3535"/>
                </a:solidFill>
                <a:latin typeface="Roboto Light" pitchFamily="34" charset="0"/>
                <a:ea typeface="Roboto Light" pitchFamily="34" charset="-122"/>
                <a:cs typeface="Roboto Light" pitchFamily="34" charset="-120"/>
              </a:rPr>
              <a:t>The project achieved an overall accuracy of approximately 81%, demonstrating the potential for further refinement. A more detailed breakdown reveals that the model performed exceptionally well in recognizing positive emotions (e.g., joy, happiness), achieving accuracies above 81%. However, discrimination between negative emotions such as anger and sadness proved more challenging, resulting in lower precision scores for those categories. This suggests areas for future improvement. Future efforts should concentrate on enhancing the model's precision, particularly in distinguishing between closely related negative emotions. This could involve exploring different feature extraction techniques, augmenting the dataset with more diverse examples of these emotions, or employing advanced regularization methods to prevent overfitting. Addressing these issues, including potential class imbalance in the dataset, could significantly advance the field of speech emotion recognition, leading to more robust and reliable systems.</a:t>
            </a:r>
            <a:endParaRPr lang="en-US" sz="1800" dirty="0"/>
          </a:p>
        </p:txBody>
      </p:sp>
      <p:pic>
        <p:nvPicPr>
          <p:cNvPr id="9" name="Picture 8">
            <a:extLst>
              <a:ext uri="{FF2B5EF4-FFF2-40B4-BE49-F238E27FC236}">
                <a16:creationId xmlns:a16="http://schemas.microsoft.com/office/drawing/2014/main" id="{21C6C4DA-05F7-D944-ABCB-DE9DBC79994E}"/>
              </a:ext>
            </a:extLst>
          </p:cNvPr>
          <p:cNvPicPr>
            <a:picLocks noChangeAspect="1"/>
          </p:cNvPicPr>
          <p:nvPr/>
        </p:nvPicPr>
        <p:blipFill>
          <a:blip r:embed="rId4"/>
          <a:stretch>
            <a:fillRect/>
          </a:stretch>
        </p:blipFill>
        <p:spPr>
          <a:xfrm>
            <a:off x="7628793" y="279698"/>
            <a:ext cx="7001607" cy="77288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17CE-2E30-BF65-1D7E-641B828BBEE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22ACB0-E8E7-30B2-2784-F36277385B60}"/>
              </a:ext>
            </a:extLst>
          </p:cNvPr>
          <p:cNvSpPr/>
          <p:nvPr/>
        </p:nvSpPr>
        <p:spPr>
          <a:xfrm>
            <a:off x="662521" y="500962"/>
            <a:ext cx="1909137" cy="439102"/>
          </a:xfrm>
          <a:prstGeom prst="rect">
            <a:avLst/>
          </a:prstGeom>
          <a:noFill/>
          <a:ln/>
        </p:spPr>
        <p:txBody>
          <a:bodyPr wrap="none" lIns="0" tIns="0" rIns="0" bIns="0" rtlCol="0" anchor="t"/>
          <a:lstStyle/>
          <a:p>
            <a:pPr>
              <a:lnSpc>
                <a:spcPts val="3450"/>
              </a:lnSpc>
            </a:pPr>
            <a:r>
              <a:rPr lang="en-US" sz="4250" dirty="0">
                <a:solidFill>
                  <a:srgbClr val="1F1E1E"/>
                </a:solidFill>
                <a:latin typeface="Red Hat Text" pitchFamily="34" charset="0"/>
                <a:ea typeface="Red Hat Text" pitchFamily="34" charset="-122"/>
                <a:cs typeface="Red Hat Text" pitchFamily="34" charset="-120"/>
              </a:rPr>
              <a:t>Accuracy</a:t>
            </a:r>
            <a:endParaRPr lang="en-US" sz="4250" b="1" dirty="0">
              <a:latin typeface="Red Hat Text" panose="020B0604020202020204" charset="0"/>
              <a:ea typeface="Red Hat Text" panose="020B0604020202020204" charset="0"/>
              <a:cs typeface="Red Hat Text" panose="020B0604020202020204" charset="0"/>
            </a:endParaRPr>
          </a:p>
        </p:txBody>
      </p:sp>
      <p:sp>
        <p:nvSpPr>
          <p:cNvPr id="4" name="Shape 2">
            <a:extLst>
              <a:ext uri="{FF2B5EF4-FFF2-40B4-BE49-F238E27FC236}">
                <a16:creationId xmlns:a16="http://schemas.microsoft.com/office/drawing/2014/main" id="{004A7663-2CA5-AB74-2211-74F490A90948}"/>
              </a:ext>
            </a:extLst>
          </p:cNvPr>
          <p:cNvSpPr/>
          <p:nvPr/>
        </p:nvSpPr>
        <p:spPr>
          <a:xfrm>
            <a:off x="662521" y="1819306"/>
            <a:ext cx="6461089" cy="4941062"/>
          </a:xfrm>
          <a:prstGeom prst="roundRect">
            <a:avLst>
              <a:gd name="adj" fmla="val 336"/>
            </a:avLst>
          </a:prstGeom>
          <a:solidFill>
            <a:srgbClr val="FAD1D1"/>
          </a:solidFill>
          <a:ln/>
        </p:spPr>
      </p:sp>
      <p:sp>
        <p:nvSpPr>
          <p:cNvPr id="6" name="Shape 2">
            <a:extLst>
              <a:ext uri="{FF2B5EF4-FFF2-40B4-BE49-F238E27FC236}">
                <a16:creationId xmlns:a16="http://schemas.microsoft.com/office/drawing/2014/main" id="{E890910F-9600-380C-5F9C-3AD8A8B3E029}"/>
              </a:ext>
            </a:extLst>
          </p:cNvPr>
          <p:cNvSpPr/>
          <p:nvPr/>
        </p:nvSpPr>
        <p:spPr>
          <a:xfrm>
            <a:off x="7639722" y="1819306"/>
            <a:ext cx="6541477" cy="4941062"/>
          </a:xfrm>
          <a:prstGeom prst="roundRect">
            <a:avLst>
              <a:gd name="adj" fmla="val 336"/>
            </a:avLst>
          </a:prstGeom>
          <a:solidFill>
            <a:srgbClr val="FAD1D1"/>
          </a:solidFill>
          <a:ln/>
        </p:spPr>
      </p:sp>
      <p:sp>
        <p:nvSpPr>
          <p:cNvPr id="8" name="Text 3">
            <a:extLst>
              <a:ext uri="{FF2B5EF4-FFF2-40B4-BE49-F238E27FC236}">
                <a16:creationId xmlns:a16="http://schemas.microsoft.com/office/drawing/2014/main" id="{57CE5E83-3B2D-0890-F7C2-CE7DD1D57119}"/>
              </a:ext>
            </a:extLst>
          </p:cNvPr>
          <p:cNvSpPr/>
          <p:nvPr/>
        </p:nvSpPr>
        <p:spPr>
          <a:xfrm>
            <a:off x="7504777" y="1295803"/>
            <a:ext cx="5655925" cy="6448663"/>
          </a:xfrm>
          <a:prstGeom prst="rect">
            <a:avLst/>
          </a:prstGeom>
          <a:noFill/>
          <a:ln/>
        </p:spPr>
        <p:txBody>
          <a:bodyPr wrap="square" lIns="0" tIns="0" rIns="0" bIns="0" rtlCol="0" anchor="t"/>
          <a:lstStyle/>
          <a:p>
            <a:pPr marL="0" indent="0">
              <a:lnSpc>
                <a:spcPts val="1500"/>
              </a:lnSpc>
              <a:buNone/>
            </a:pPr>
            <a:endParaRPr lang="en-US" sz="1400" dirty="0">
              <a:solidFill>
                <a:srgbClr val="3B3535"/>
              </a:solidFill>
              <a:highlight>
                <a:srgbClr val="FAD1D1"/>
              </a:highlight>
              <a:latin typeface="Roboto Light" panose="02000000000000000000" pitchFamily="2" charset="0"/>
              <a:ea typeface="Roboto Light" panose="02000000000000000000" pitchFamily="2" charset="0"/>
              <a:cs typeface="Roboto Light" panose="02000000000000000000" pitchFamily="2" charset="0"/>
            </a:endParaRPr>
          </a:p>
          <a:p>
            <a:pPr marL="0" indent="0">
              <a:lnSpc>
                <a:spcPts val="1850"/>
              </a:lnSpc>
              <a:buNone/>
            </a:pPr>
            <a:endParaRPr lang="en-US" sz="14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18" name="Picture 17">
            <a:extLst>
              <a:ext uri="{FF2B5EF4-FFF2-40B4-BE49-F238E27FC236}">
                <a16:creationId xmlns:a16="http://schemas.microsoft.com/office/drawing/2014/main" id="{413DA2C8-C70B-2449-6C7B-1E7BA15627B5}"/>
              </a:ext>
            </a:extLst>
          </p:cNvPr>
          <p:cNvPicPr>
            <a:picLocks noChangeAspect="1"/>
          </p:cNvPicPr>
          <p:nvPr/>
        </p:nvPicPr>
        <p:blipFill>
          <a:blip r:embed="rId3"/>
          <a:stretch>
            <a:fillRect/>
          </a:stretch>
        </p:blipFill>
        <p:spPr>
          <a:xfrm>
            <a:off x="12725763" y="7729859"/>
            <a:ext cx="1904637" cy="490415"/>
          </a:xfrm>
          <a:prstGeom prst="rect">
            <a:avLst/>
          </a:prstGeom>
        </p:spPr>
      </p:pic>
      <p:pic>
        <p:nvPicPr>
          <p:cNvPr id="3" name="Picture 2">
            <a:extLst>
              <a:ext uri="{FF2B5EF4-FFF2-40B4-BE49-F238E27FC236}">
                <a16:creationId xmlns:a16="http://schemas.microsoft.com/office/drawing/2014/main" id="{69409E70-6509-6C84-EDDD-C2F22A6E50F7}"/>
              </a:ext>
            </a:extLst>
          </p:cNvPr>
          <p:cNvPicPr>
            <a:picLocks noChangeAspect="1"/>
          </p:cNvPicPr>
          <p:nvPr/>
        </p:nvPicPr>
        <p:blipFill>
          <a:blip r:embed="rId4"/>
          <a:stretch>
            <a:fillRect/>
          </a:stretch>
        </p:blipFill>
        <p:spPr>
          <a:xfrm>
            <a:off x="807806" y="2013362"/>
            <a:ext cx="6170518" cy="4621490"/>
          </a:xfrm>
          <a:prstGeom prst="rect">
            <a:avLst/>
          </a:prstGeom>
        </p:spPr>
      </p:pic>
      <p:pic>
        <p:nvPicPr>
          <p:cNvPr id="7" name="Picture 6">
            <a:extLst>
              <a:ext uri="{FF2B5EF4-FFF2-40B4-BE49-F238E27FC236}">
                <a16:creationId xmlns:a16="http://schemas.microsoft.com/office/drawing/2014/main" id="{FBD161C6-9844-26BB-8945-6948E9F6C04B}"/>
              </a:ext>
            </a:extLst>
          </p:cNvPr>
          <p:cNvPicPr>
            <a:picLocks noChangeAspect="1"/>
          </p:cNvPicPr>
          <p:nvPr/>
        </p:nvPicPr>
        <p:blipFill>
          <a:blip r:embed="rId5"/>
          <a:stretch>
            <a:fillRect/>
          </a:stretch>
        </p:blipFill>
        <p:spPr>
          <a:xfrm>
            <a:off x="7762449" y="2013362"/>
            <a:ext cx="6296025" cy="4552950"/>
          </a:xfrm>
          <a:prstGeom prst="rect">
            <a:avLst/>
          </a:prstGeom>
        </p:spPr>
      </p:pic>
      <p:sp>
        <p:nvSpPr>
          <p:cNvPr id="5" name="TextBox 4">
            <a:extLst>
              <a:ext uri="{FF2B5EF4-FFF2-40B4-BE49-F238E27FC236}">
                <a16:creationId xmlns:a16="http://schemas.microsoft.com/office/drawing/2014/main" id="{1AEA493B-C41B-33AE-AC76-56A775F23BEF}"/>
              </a:ext>
            </a:extLst>
          </p:cNvPr>
          <p:cNvSpPr txBox="1"/>
          <p:nvPr/>
        </p:nvSpPr>
        <p:spPr>
          <a:xfrm>
            <a:off x="1861112" y="6963046"/>
            <a:ext cx="4173967" cy="338554"/>
          </a:xfrm>
          <a:prstGeom prst="rect">
            <a:avLst/>
          </a:prstGeom>
          <a:noFill/>
        </p:spPr>
        <p:txBody>
          <a:bodyPr wrap="square" rtlCol="0">
            <a:spAutoFit/>
          </a:bodyPr>
          <a:lstStyle/>
          <a:p>
            <a:r>
              <a:rPr lang="en-IN" sz="1600" i="1" dirty="0"/>
              <a:t>fig. Graph of epochs v/s Training &amp; Testing Loss</a:t>
            </a:r>
          </a:p>
        </p:txBody>
      </p:sp>
      <p:sp>
        <p:nvSpPr>
          <p:cNvPr id="9" name="TextBox 8">
            <a:extLst>
              <a:ext uri="{FF2B5EF4-FFF2-40B4-BE49-F238E27FC236}">
                <a16:creationId xmlns:a16="http://schemas.microsoft.com/office/drawing/2014/main" id="{681E4E35-ADD1-29B0-D4EB-7CFCEF5C90AE}"/>
              </a:ext>
            </a:extLst>
          </p:cNvPr>
          <p:cNvSpPr txBox="1"/>
          <p:nvPr/>
        </p:nvSpPr>
        <p:spPr>
          <a:xfrm>
            <a:off x="8823476" y="6906559"/>
            <a:ext cx="4516006" cy="338554"/>
          </a:xfrm>
          <a:prstGeom prst="rect">
            <a:avLst/>
          </a:prstGeom>
          <a:noFill/>
        </p:spPr>
        <p:txBody>
          <a:bodyPr wrap="square" rtlCol="0">
            <a:spAutoFit/>
          </a:bodyPr>
          <a:lstStyle/>
          <a:p>
            <a:r>
              <a:rPr lang="en-IN" sz="1600" i="1" dirty="0"/>
              <a:t>fig. Graph of epochs v/s Training &amp; Testing Accuracy</a:t>
            </a:r>
          </a:p>
        </p:txBody>
      </p:sp>
    </p:spTree>
    <p:extLst>
      <p:ext uri="{BB962C8B-B14F-4D97-AF65-F5344CB8AC3E}">
        <p14:creationId xmlns:p14="http://schemas.microsoft.com/office/powerpoint/2010/main" val="2128482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1222520"/>
            <a:ext cx="7830744" cy="1312069"/>
          </a:xfrm>
          <a:prstGeom prst="rect">
            <a:avLst/>
          </a:prstGeom>
          <a:noFill/>
          <a:ln/>
        </p:spPr>
        <p:txBody>
          <a:bodyPr wrap="square" lIns="0" tIns="0" rIns="0" bIns="0" rtlCol="0" anchor="t"/>
          <a:lstStyle/>
          <a:p>
            <a:pPr marL="0" indent="0">
              <a:lnSpc>
                <a:spcPts val="5150"/>
              </a:lnSpc>
              <a:buNone/>
            </a:pPr>
            <a:r>
              <a:rPr lang="en-US" sz="4100" dirty="0">
                <a:solidFill>
                  <a:srgbClr val="1F1E1E"/>
                </a:solidFill>
                <a:latin typeface="Red Hat Text" pitchFamily="34" charset="0"/>
                <a:ea typeface="Red Hat Text" pitchFamily="34" charset="-122"/>
                <a:cs typeface="Red Hat Text" pitchFamily="34" charset="-120"/>
              </a:rPr>
              <a:t>Conclusion and Future Directions</a:t>
            </a:r>
            <a:endParaRPr lang="en-US" sz="4100" dirty="0"/>
          </a:p>
        </p:txBody>
      </p:sp>
      <p:sp>
        <p:nvSpPr>
          <p:cNvPr id="4" name="Text 1"/>
          <p:cNvSpPr/>
          <p:nvPr/>
        </p:nvSpPr>
        <p:spPr>
          <a:xfrm>
            <a:off x="780693" y="2447124"/>
            <a:ext cx="7582614" cy="4640342"/>
          </a:xfrm>
          <a:prstGeom prst="rect">
            <a:avLst/>
          </a:prstGeom>
          <a:noFill/>
          <a:ln/>
        </p:spPr>
        <p:txBody>
          <a:bodyPr wrap="square" lIns="0" tIns="0" rIns="0" bIns="0" rtlCol="0" anchor="t"/>
          <a:lstStyle/>
          <a:p>
            <a:pPr marL="0" indent="0" algn="just">
              <a:lnSpc>
                <a:spcPts val="2800"/>
              </a:lnSpc>
              <a:buNone/>
            </a:pPr>
            <a:r>
              <a:rPr lang="en-US" sz="1750" dirty="0">
                <a:solidFill>
                  <a:srgbClr val="3B3535"/>
                </a:solidFill>
                <a:latin typeface="Roboto Light" pitchFamily="34" charset="0"/>
                <a:ea typeface="Roboto Light" pitchFamily="34" charset="-122"/>
                <a:cs typeface="Roboto Light" pitchFamily="34" charset="-120"/>
              </a:rPr>
              <a:t>This study has made notable progress in SER using CNN. The results indicate a high potential for the model, and future efforts to develop a custom dataset and incorporate it into the training process could lead to further improvements and more precise emotion recognition. Future work could explore the integration of attention mechanisms within the LSTM layers to better focus on relevant parts of the speech signal. Investigating different deep learning architectures, such as transformers or hybrid models combining CNNs with transformer encoders, could also yield improved performance. Additionally, addressing potential limitations in the current dataset, such as class imbalance or lack of diversity in speakers, is crucial for enhancing robustness and generalizability. Finally, real-time performance optimization is essential to make this model suitable for practical applications, such as mental health monitoring and assistive technologies.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072C-1EB4-7770-E71A-A8C012CAB39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59721B4-CCD3-D1E0-B347-12986CFDE6DF}"/>
              </a:ext>
            </a:extLst>
          </p:cNvPr>
          <p:cNvSpPr/>
          <p:nvPr/>
        </p:nvSpPr>
        <p:spPr>
          <a:xfrm>
            <a:off x="7043895" y="1416818"/>
            <a:ext cx="6748781" cy="991211"/>
          </a:xfrm>
          <a:prstGeom prst="rect">
            <a:avLst/>
          </a:prstGeom>
          <a:noFill/>
          <a:ln/>
        </p:spPr>
        <p:txBody>
          <a:bodyPr wrap="square" lIns="0" tIns="0" rIns="0" bIns="0" rtlCol="0" anchor="t"/>
          <a:lstStyle/>
          <a:p>
            <a:pPr marL="0" indent="0">
              <a:lnSpc>
                <a:spcPts val="5500"/>
              </a:lnSpc>
              <a:buNone/>
            </a:pPr>
            <a:r>
              <a:rPr lang="en-US" sz="4400" dirty="0"/>
              <a:t>References</a:t>
            </a:r>
          </a:p>
        </p:txBody>
      </p:sp>
      <p:sp>
        <p:nvSpPr>
          <p:cNvPr id="4" name="Text 1">
            <a:extLst>
              <a:ext uri="{FF2B5EF4-FFF2-40B4-BE49-F238E27FC236}">
                <a16:creationId xmlns:a16="http://schemas.microsoft.com/office/drawing/2014/main" id="{A440CC3C-152F-D3DD-02E3-F60E4420CE71}"/>
              </a:ext>
            </a:extLst>
          </p:cNvPr>
          <p:cNvSpPr/>
          <p:nvPr/>
        </p:nvSpPr>
        <p:spPr>
          <a:xfrm>
            <a:off x="6832879" y="1899792"/>
            <a:ext cx="6959798" cy="2298144"/>
          </a:xfrm>
          <a:prstGeom prst="rect">
            <a:avLst/>
          </a:prstGeom>
          <a:noFill/>
          <a:ln/>
        </p:spPr>
        <p:txBody>
          <a:bodyPr wrap="square" lIns="0" tIns="0" rIns="0" bIns="0" rtlCol="0" anchor="t"/>
          <a:lstStyle/>
          <a:p>
            <a:pPr marL="0" indent="0" algn="just">
              <a:lnSpc>
                <a:spcPts val="3000"/>
              </a:lnSpc>
              <a:buNone/>
            </a:pPr>
            <a:endParaRPr lang="en-US" sz="1850" dirty="0"/>
          </a:p>
        </p:txBody>
      </p:sp>
      <p:pic>
        <p:nvPicPr>
          <p:cNvPr id="6" name="Picture 5">
            <a:extLst>
              <a:ext uri="{FF2B5EF4-FFF2-40B4-BE49-F238E27FC236}">
                <a16:creationId xmlns:a16="http://schemas.microsoft.com/office/drawing/2014/main" id="{A2E6B43A-754B-F4C7-F291-905465DA0E08}"/>
              </a:ext>
            </a:extLst>
          </p:cNvPr>
          <p:cNvPicPr>
            <a:picLocks noChangeAspect="1"/>
          </p:cNvPicPr>
          <p:nvPr/>
        </p:nvPicPr>
        <p:blipFill>
          <a:blip r:embed="rId3"/>
          <a:stretch>
            <a:fillRect/>
          </a:stretch>
        </p:blipFill>
        <p:spPr>
          <a:xfrm>
            <a:off x="12140385" y="7588459"/>
            <a:ext cx="2490015" cy="641141"/>
          </a:xfrm>
          <a:prstGeom prst="rect">
            <a:avLst/>
          </a:prstGeom>
        </p:spPr>
      </p:pic>
      <p:sp>
        <p:nvSpPr>
          <p:cNvPr id="5" name="Shape 2">
            <a:extLst>
              <a:ext uri="{FF2B5EF4-FFF2-40B4-BE49-F238E27FC236}">
                <a16:creationId xmlns:a16="http://schemas.microsoft.com/office/drawing/2014/main" id="{3D42D8A0-045B-A8BF-1617-67E2CCABDF04}"/>
              </a:ext>
            </a:extLst>
          </p:cNvPr>
          <p:cNvSpPr/>
          <p:nvPr/>
        </p:nvSpPr>
        <p:spPr>
          <a:xfrm>
            <a:off x="0" y="1527349"/>
            <a:ext cx="6591719" cy="5174902"/>
          </a:xfrm>
          <a:prstGeom prst="roundRect">
            <a:avLst>
              <a:gd name="adj" fmla="val 336"/>
            </a:avLst>
          </a:prstGeom>
          <a:solidFill>
            <a:srgbClr val="FAD1D1"/>
          </a:solidFill>
          <a:ln/>
        </p:spPr>
      </p:sp>
      <p:pic>
        <p:nvPicPr>
          <p:cNvPr id="7" name="Picture 2" descr="Premium Photo | Successful mature businessman at work with laptop inside  office man in business suit sitting at desk">
            <a:extLst>
              <a:ext uri="{FF2B5EF4-FFF2-40B4-BE49-F238E27FC236}">
                <a16:creationId xmlns:a16="http://schemas.microsoft.com/office/drawing/2014/main" id="{03CA1C09-0A46-31A2-C880-59E087AFE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60" y="1642905"/>
            <a:ext cx="6260123" cy="4943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018780-35E3-6CEE-8BE1-F76032FA3058}"/>
              </a:ext>
            </a:extLst>
          </p:cNvPr>
          <p:cNvSpPr txBox="1"/>
          <p:nvPr/>
        </p:nvSpPr>
        <p:spPr>
          <a:xfrm>
            <a:off x="7043895" y="2640623"/>
            <a:ext cx="7184570" cy="3654205"/>
          </a:xfrm>
          <a:prstGeom prst="rect">
            <a:avLst/>
          </a:prstGeom>
          <a:noFill/>
        </p:spPr>
        <p:txBody>
          <a:bodyPr wrap="square">
            <a:spAutoFit/>
          </a:bodyPr>
          <a:lstStyle/>
          <a:p>
            <a:pPr marL="0" indent="0" algn="just">
              <a:lnSpc>
                <a:spcPts val="2800"/>
              </a:lnSpc>
              <a:buNone/>
            </a:pPr>
            <a:r>
              <a:rPr lang="en-US" sz="1800" dirty="0">
                <a:hlinkClick r:id="rId5"/>
              </a:rPr>
              <a:t>https://www.pexels.com/search/technology/</a:t>
            </a:r>
            <a:endParaRPr lang="en-US" dirty="0"/>
          </a:p>
          <a:p>
            <a:pPr marL="0" indent="0" algn="just">
              <a:lnSpc>
                <a:spcPts val="2800"/>
              </a:lnSpc>
              <a:buNone/>
            </a:pPr>
            <a:r>
              <a:rPr lang="en-US" dirty="0">
                <a:hlinkClick r:id="rId6"/>
              </a:rPr>
              <a:t>https://unsplash.com/s/photos/technology</a:t>
            </a:r>
            <a:endParaRPr lang="en-US" dirty="0"/>
          </a:p>
          <a:p>
            <a:pPr marL="0" indent="0" algn="just">
              <a:lnSpc>
                <a:spcPts val="2800"/>
              </a:lnSpc>
              <a:buNone/>
            </a:pPr>
            <a:r>
              <a:rPr lang="en-US" dirty="0">
                <a:hlinkClick r:id="rId7"/>
              </a:rPr>
              <a:t>https://machinelearningmastery.com/cnn-long-short-term-memory-networks/</a:t>
            </a:r>
            <a:endParaRPr lang="en-US" dirty="0"/>
          </a:p>
          <a:p>
            <a:pPr marL="0" indent="0" algn="just">
              <a:lnSpc>
                <a:spcPts val="2800"/>
              </a:lnSpc>
              <a:buNone/>
            </a:pPr>
            <a:r>
              <a:rPr lang="en-US" dirty="0">
                <a:hlinkClick r:id="rId8"/>
              </a:rPr>
              <a:t>https://www.kaggle.com/</a:t>
            </a:r>
            <a:endParaRPr lang="en-US" dirty="0"/>
          </a:p>
          <a:p>
            <a:pPr marL="0" indent="0" algn="just">
              <a:lnSpc>
                <a:spcPts val="2800"/>
              </a:lnSpc>
              <a:buNone/>
            </a:pPr>
            <a:r>
              <a:rPr lang="en-US" dirty="0">
                <a:hlinkClick r:id="rId9"/>
              </a:rPr>
              <a:t>https://www.kaggle.com/code/cracc97/emotional-speech-recognition/input</a:t>
            </a:r>
            <a:endParaRPr lang="en-US" dirty="0"/>
          </a:p>
          <a:p>
            <a:pPr marL="0" indent="0" algn="just">
              <a:lnSpc>
                <a:spcPts val="2800"/>
              </a:lnSpc>
              <a:buNone/>
            </a:pPr>
            <a:endParaRPr lang="en-US" dirty="0"/>
          </a:p>
          <a:p>
            <a:pPr marL="0" indent="0" algn="just">
              <a:lnSpc>
                <a:spcPts val="2800"/>
              </a:lnSpc>
              <a:buNone/>
            </a:pPr>
            <a:endParaRPr lang="en-US" dirty="0"/>
          </a:p>
          <a:p>
            <a:pPr marL="0" indent="0" algn="just">
              <a:lnSpc>
                <a:spcPts val="2800"/>
              </a:lnSpc>
              <a:buNone/>
            </a:pPr>
            <a:endParaRPr lang="en-US" sz="1800" dirty="0"/>
          </a:p>
        </p:txBody>
      </p:sp>
    </p:spTree>
    <p:extLst>
      <p:ext uri="{BB962C8B-B14F-4D97-AF65-F5344CB8AC3E}">
        <p14:creationId xmlns:p14="http://schemas.microsoft.com/office/powerpoint/2010/main" val="354774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3271-F811-C447-ED6A-AF4D928FA0B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4B00430-F72A-5BBF-AAD7-68CB55D55394}"/>
              </a:ext>
            </a:extLst>
          </p:cNvPr>
          <p:cNvSpPr/>
          <p:nvPr/>
        </p:nvSpPr>
        <p:spPr>
          <a:xfrm>
            <a:off x="7043895" y="1416818"/>
            <a:ext cx="6748781" cy="991211"/>
          </a:xfrm>
          <a:prstGeom prst="rect">
            <a:avLst/>
          </a:prstGeom>
          <a:noFill/>
          <a:ln/>
        </p:spPr>
        <p:txBody>
          <a:bodyPr wrap="square" lIns="0" tIns="0" rIns="0" bIns="0" rtlCol="0" anchor="t"/>
          <a:lstStyle/>
          <a:p>
            <a:pPr marL="0" indent="0">
              <a:lnSpc>
                <a:spcPts val="5500"/>
              </a:lnSpc>
              <a:buNone/>
            </a:pPr>
            <a:endParaRPr lang="en-US" sz="4400" dirty="0"/>
          </a:p>
        </p:txBody>
      </p:sp>
      <p:sp>
        <p:nvSpPr>
          <p:cNvPr id="4" name="Text 1">
            <a:extLst>
              <a:ext uri="{FF2B5EF4-FFF2-40B4-BE49-F238E27FC236}">
                <a16:creationId xmlns:a16="http://schemas.microsoft.com/office/drawing/2014/main" id="{41796CCF-0022-30E9-6012-1451223A13C1}"/>
              </a:ext>
            </a:extLst>
          </p:cNvPr>
          <p:cNvSpPr/>
          <p:nvPr/>
        </p:nvSpPr>
        <p:spPr>
          <a:xfrm>
            <a:off x="6832879" y="1899792"/>
            <a:ext cx="6959798" cy="2298144"/>
          </a:xfrm>
          <a:prstGeom prst="rect">
            <a:avLst/>
          </a:prstGeom>
          <a:noFill/>
          <a:ln/>
        </p:spPr>
        <p:txBody>
          <a:bodyPr wrap="square" lIns="0" tIns="0" rIns="0" bIns="0" rtlCol="0" anchor="t"/>
          <a:lstStyle/>
          <a:p>
            <a:pPr marL="0" indent="0" algn="just">
              <a:lnSpc>
                <a:spcPts val="3000"/>
              </a:lnSpc>
              <a:buNone/>
            </a:pPr>
            <a:endParaRPr lang="en-US" sz="1850" dirty="0"/>
          </a:p>
        </p:txBody>
      </p:sp>
      <p:pic>
        <p:nvPicPr>
          <p:cNvPr id="6" name="Picture 5">
            <a:extLst>
              <a:ext uri="{FF2B5EF4-FFF2-40B4-BE49-F238E27FC236}">
                <a16:creationId xmlns:a16="http://schemas.microsoft.com/office/drawing/2014/main" id="{4200BA2F-7A23-3022-6B02-10433082CD1D}"/>
              </a:ext>
            </a:extLst>
          </p:cNvPr>
          <p:cNvPicPr>
            <a:picLocks noChangeAspect="1"/>
          </p:cNvPicPr>
          <p:nvPr/>
        </p:nvPicPr>
        <p:blipFill>
          <a:blip r:embed="rId3"/>
          <a:stretch>
            <a:fillRect/>
          </a:stretch>
        </p:blipFill>
        <p:spPr>
          <a:xfrm>
            <a:off x="12140385" y="7588459"/>
            <a:ext cx="2490015" cy="641141"/>
          </a:xfrm>
          <a:prstGeom prst="rect">
            <a:avLst/>
          </a:prstGeom>
        </p:spPr>
      </p:pic>
      <p:sp>
        <p:nvSpPr>
          <p:cNvPr id="9" name="TextBox 8">
            <a:extLst>
              <a:ext uri="{FF2B5EF4-FFF2-40B4-BE49-F238E27FC236}">
                <a16:creationId xmlns:a16="http://schemas.microsoft.com/office/drawing/2014/main" id="{B37CDCB0-469F-E862-1B24-17D97EF1C10F}"/>
              </a:ext>
            </a:extLst>
          </p:cNvPr>
          <p:cNvSpPr txBox="1"/>
          <p:nvPr/>
        </p:nvSpPr>
        <p:spPr>
          <a:xfrm>
            <a:off x="7043895" y="2640623"/>
            <a:ext cx="7184570" cy="781624"/>
          </a:xfrm>
          <a:prstGeom prst="rect">
            <a:avLst/>
          </a:prstGeom>
          <a:noFill/>
        </p:spPr>
        <p:txBody>
          <a:bodyPr wrap="square">
            <a:spAutoFit/>
          </a:bodyPr>
          <a:lstStyle/>
          <a:p>
            <a:pPr marL="0" indent="0" algn="just">
              <a:lnSpc>
                <a:spcPts val="2800"/>
              </a:lnSpc>
              <a:buNone/>
            </a:pPr>
            <a:endParaRPr lang="en-US" dirty="0"/>
          </a:p>
          <a:p>
            <a:pPr marL="0" indent="0" algn="just">
              <a:lnSpc>
                <a:spcPts val="2800"/>
              </a:lnSpc>
              <a:buNone/>
            </a:pPr>
            <a:endParaRPr lang="en-US" sz="1800" dirty="0"/>
          </a:p>
        </p:txBody>
      </p:sp>
      <p:pic>
        <p:nvPicPr>
          <p:cNvPr id="2" name="Picture 1">
            <a:extLst>
              <a:ext uri="{FF2B5EF4-FFF2-40B4-BE49-F238E27FC236}">
                <a16:creationId xmlns:a16="http://schemas.microsoft.com/office/drawing/2014/main" id="{9904B976-7F43-BDC5-F8B1-C06B7B23EE34}"/>
              </a:ext>
            </a:extLst>
          </p:cNvPr>
          <p:cNvPicPr>
            <a:picLocks noChangeAspect="1"/>
          </p:cNvPicPr>
          <p:nvPr/>
        </p:nvPicPr>
        <p:blipFill>
          <a:blip r:embed="rId4"/>
          <a:stretch>
            <a:fillRect/>
          </a:stretch>
        </p:blipFill>
        <p:spPr>
          <a:xfrm>
            <a:off x="4091439" y="2051410"/>
            <a:ext cx="6206266" cy="3526971"/>
          </a:xfrm>
          <a:prstGeom prst="rect">
            <a:avLst/>
          </a:prstGeom>
        </p:spPr>
      </p:pic>
      <p:sp>
        <p:nvSpPr>
          <p:cNvPr id="10" name="TextBox 9">
            <a:extLst>
              <a:ext uri="{FF2B5EF4-FFF2-40B4-BE49-F238E27FC236}">
                <a16:creationId xmlns:a16="http://schemas.microsoft.com/office/drawing/2014/main" id="{725B3978-2DE8-F02E-C59E-F27FF3E176C2}"/>
              </a:ext>
            </a:extLst>
          </p:cNvPr>
          <p:cNvSpPr txBox="1"/>
          <p:nvPr/>
        </p:nvSpPr>
        <p:spPr>
          <a:xfrm>
            <a:off x="4699868" y="3814896"/>
            <a:ext cx="5418823" cy="513923"/>
          </a:xfrm>
          <a:prstGeom prst="rect">
            <a:avLst/>
          </a:prstGeom>
          <a:noFill/>
        </p:spPr>
        <p:txBody>
          <a:bodyPr wrap="square">
            <a:spAutoFit/>
          </a:bodyPr>
          <a:lstStyle/>
          <a:p>
            <a:pPr marL="0" indent="0" algn="just">
              <a:lnSpc>
                <a:spcPts val="1550"/>
              </a:lnSpc>
              <a:buNone/>
            </a:pPr>
            <a:r>
              <a:rPr lang="en-US" sz="8000" b="1" i="1" dirty="0">
                <a:solidFill>
                  <a:srgbClr val="3B3535"/>
                </a:solidFill>
                <a:latin typeface="Roboto Light" pitchFamily="34" charset="0"/>
                <a:ea typeface="Roboto Light" pitchFamily="34" charset="-122"/>
                <a:cs typeface="Roboto Light" pitchFamily="34" charset="-120"/>
              </a:rPr>
              <a:t>Thank You</a:t>
            </a:r>
            <a:endParaRPr lang="en-US" sz="8000" b="1" i="1" dirty="0"/>
          </a:p>
        </p:txBody>
      </p:sp>
    </p:spTree>
    <p:extLst>
      <p:ext uri="{BB962C8B-B14F-4D97-AF65-F5344CB8AC3E}">
        <p14:creationId xmlns:p14="http://schemas.microsoft.com/office/powerpoint/2010/main" val="218720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9FC48-90F3-A79E-1B52-7E7D0014801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FCFA608-F42D-3E84-E8BB-7F1969618BBB}"/>
              </a:ext>
            </a:extLst>
          </p:cNvPr>
          <p:cNvSpPr txBox="1">
            <a:spLocks/>
          </p:cNvSpPr>
          <p:nvPr/>
        </p:nvSpPr>
        <p:spPr>
          <a:xfrm>
            <a:off x="8652957" y="1275063"/>
            <a:ext cx="5222102" cy="1289838"/>
          </a:xfrm>
          <a:prstGeom prst="rect">
            <a:avLst/>
          </a:prstGeom>
        </p:spPr>
        <p:txBody>
          <a:bodyPr vert="horz" lIns="109728" tIns="54864" rIns="109728" bIns="54864"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4800" dirty="0"/>
          </a:p>
        </p:txBody>
      </p:sp>
      <p:pic>
        <p:nvPicPr>
          <p:cNvPr id="1026" name="Picture 2">
            <a:extLst>
              <a:ext uri="{FF2B5EF4-FFF2-40B4-BE49-F238E27FC236}">
                <a16:creationId xmlns:a16="http://schemas.microsoft.com/office/drawing/2014/main" id="{C2FE23D2-4A5C-BC58-E842-D802FA4D4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008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0">
            <a:extLst>
              <a:ext uri="{FF2B5EF4-FFF2-40B4-BE49-F238E27FC236}">
                <a16:creationId xmlns:a16="http://schemas.microsoft.com/office/drawing/2014/main" id="{6B5731E6-1736-A13B-22B5-7C0006DED612}"/>
              </a:ext>
            </a:extLst>
          </p:cNvPr>
          <p:cNvSpPr/>
          <p:nvPr/>
        </p:nvSpPr>
        <p:spPr>
          <a:xfrm>
            <a:off x="762534" y="5394831"/>
            <a:ext cx="2986552" cy="708779"/>
          </a:xfrm>
          <a:prstGeom prst="rect">
            <a:avLst/>
          </a:prstGeom>
          <a:noFill/>
          <a:ln/>
        </p:spPr>
        <p:txBody>
          <a:bodyPr wrap="none" lIns="0" tIns="0" rIns="0" bIns="0" rtlCol="0" anchor="t"/>
          <a:lstStyle/>
          <a:p>
            <a:pPr marL="0" indent="0">
              <a:lnSpc>
                <a:spcPts val="5550"/>
              </a:lnSpc>
              <a:buNone/>
            </a:pPr>
            <a:r>
              <a:rPr lang="en-US" sz="2800" b="1" dirty="0">
                <a:solidFill>
                  <a:srgbClr val="403C4E"/>
                </a:solidFill>
                <a:latin typeface="Merriweather Bold" pitchFamily="34" charset="0"/>
                <a:ea typeface="Merriweather Bold" pitchFamily="34" charset="-122"/>
                <a:cs typeface="Merriweather Bold" pitchFamily="34" charset="-120"/>
              </a:rPr>
              <a:t>Project Title</a:t>
            </a:r>
            <a:endParaRPr lang="en-US" sz="2800" dirty="0"/>
          </a:p>
        </p:txBody>
      </p:sp>
      <p:sp>
        <p:nvSpPr>
          <p:cNvPr id="7" name="Text 0">
            <a:extLst>
              <a:ext uri="{FF2B5EF4-FFF2-40B4-BE49-F238E27FC236}">
                <a16:creationId xmlns:a16="http://schemas.microsoft.com/office/drawing/2014/main" id="{4A87FA25-D7DE-A64D-AE29-C71CCCD716A5}"/>
              </a:ext>
            </a:extLst>
          </p:cNvPr>
          <p:cNvSpPr/>
          <p:nvPr/>
        </p:nvSpPr>
        <p:spPr>
          <a:xfrm>
            <a:off x="7315200" y="4618825"/>
            <a:ext cx="3657002" cy="891772"/>
          </a:xfrm>
          <a:prstGeom prst="rect">
            <a:avLst/>
          </a:prstGeom>
          <a:noFill/>
          <a:ln/>
        </p:spPr>
        <p:txBody>
          <a:bodyPr wrap="none" lIns="0" tIns="0" rIns="0" bIns="0" rtlCol="0" anchor="t"/>
          <a:lstStyle/>
          <a:p>
            <a:pPr marL="0" indent="0">
              <a:lnSpc>
                <a:spcPts val="5550"/>
              </a:lnSpc>
              <a:buNone/>
            </a:pPr>
            <a:r>
              <a:rPr lang="en-US" sz="4400" b="1" dirty="0">
                <a:solidFill>
                  <a:srgbClr val="403C4E"/>
                </a:solidFill>
                <a:latin typeface="Merriweather Bold" pitchFamily="34" charset="0"/>
                <a:ea typeface="Merriweather Bold" pitchFamily="34" charset="-122"/>
                <a:cs typeface="Merriweather Bold" pitchFamily="34" charset="-120"/>
              </a:rPr>
              <a:t>Group No. : 15</a:t>
            </a:r>
            <a:endParaRPr lang="en-US" sz="4400" dirty="0"/>
          </a:p>
        </p:txBody>
      </p:sp>
      <p:sp>
        <p:nvSpPr>
          <p:cNvPr id="8" name="Text 1">
            <a:extLst>
              <a:ext uri="{FF2B5EF4-FFF2-40B4-BE49-F238E27FC236}">
                <a16:creationId xmlns:a16="http://schemas.microsoft.com/office/drawing/2014/main" id="{CB276CD5-7BF4-7787-2FB4-5E659616679F}"/>
              </a:ext>
            </a:extLst>
          </p:cNvPr>
          <p:cNvSpPr/>
          <p:nvPr/>
        </p:nvSpPr>
        <p:spPr>
          <a:xfrm>
            <a:off x="7404229" y="5724723"/>
            <a:ext cx="6400800" cy="1921100"/>
          </a:xfrm>
          <a:prstGeom prst="rect">
            <a:avLst/>
          </a:prstGeom>
          <a:noFill/>
          <a:ln/>
        </p:spPr>
        <p:txBody>
          <a:bodyPr wrap="none" lIns="0" tIns="0" rIns="0" bIns="0" rtlCol="0" anchor="t"/>
          <a:lstStyle/>
          <a:p>
            <a:pPr>
              <a:lnSpc>
                <a:spcPct val="107000"/>
              </a:lnSpc>
              <a:spcBef>
                <a:spcPts val="300"/>
              </a:spcBef>
              <a:spcAft>
                <a:spcPts val="800"/>
              </a:spcAft>
            </a:pPr>
            <a:r>
              <a:rPr lang="en-IN" sz="2000" dirty="0">
                <a:solidFill>
                  <a:srgbClr val="403C4E"/>
                </a:solidFill>
                <a:latin typeface="Open Sans" pitchFamily="34" charset="0"/>
                <a:ea typeface="Open Sans" pitchFamily="34" charset="-122"/>
                <a:cs typeface="Open Sans" pitchFamily="34" charset="-120"/>
              </a:rPr>
              <a:t>Rajeev Ranjan                (2101054CS)</a:t>
            </a:r>
          </a:p>
          <a:p>
            <a:pPr>
              <a:lnSpc>
                <a:spcPct val="107000"/>
              </a:lnSpc>
              <a:spcBef>
                <a:spcPts val="300"/>
              </a:spcBef>
              <a:spcAft>
                <a:spcPts val="800"/>
              </a:spcAft>
            </a:pPr>
            <a:r>
              <a:rPr lang="en-IN" sz="2000" dirty="0">
                <a:solidFill>
                  <a:srgbClr val="403C4E"/>
                </a:solidFill>
                <a:latin typeface="Open Sans" pitchFamily="34" charset="0"/>
                <a:ea typeface="Open Sans" pitchFamily="34" charset="-122"/>
                <a:cs typeface="Open Sans" pitchFamily="34" charset="-120"/>
              </a:rPr>
              <a:t>Vivek Giri                         (2101024CS)</a:t>
            </a:r>
          </a:p>
          <a:p>
            <a:pPr>
              <a:lnSpc>
                <a:spcPct val="107000"/>
              </a:lnSpc>
              <a:spcBef>
                <a:spcPts val="300"/>
              </a:spcBef>
              <a:spcAft>
                <a:spcPts val="800"/>
              </a:spcAft>
            </a:pPr>
            <a:r>
              <a:rPr lang="en-IN" sz="2000" dirty="0">
                <a:solidFill>
                  <a:srgbClr val="403C4E"/>
                </a:solidFill>
                <a:latin typeface="Open Sans" pitchFamily="34" charset="0"/>
                <a:ea typeface="Open Sans" pitchFamily="34" charset="-122"/>
                <a:cs typeface="Open Sans" pitchFamily="34" charset="-120"/>
              </a:rPr>
              <a:t>Shiv Datta Dixit              (2101077CS)</a:t>
            </a:r>
          </a:p>
          <a:p>
            <a:pPr>
              <a:lnSpc>
                <a:spcPct val="107000"/>
              </a:lnSpc>
              <a:spcBef>
                <a:spcPts val="300"/>
              </a:spcBef>
              <a:spcAft>
                <a:spcPts val="800"/>
              </a:spcAft>
            </a:pPr>
            <a:r>
              <a:rPr lang="en-IN" sz="2000" dirty="0">
                <a:solidFill>
                  <a:srgbClr val="403C4E"/>
                </a:solidFill>
                <a:latin typeface="Open Sans" pitchFamily="34" charset="0"/>
                <a:ea typeface="Open Sans" pitchFamily="34" charset="-122"/>
                <a:cs typeface="Open Sans" pitchFamily="34" charset="-120"/>
              </a:rPr>
              <a:t>Sourabh                          (2101049CS)</a:t>
            </a:r>
          </a:p>
          <a:p>
            <a:pPr marL="99695" marR="111760">
              <a:lnSpc>
                <a:spcPct val="107000"/>
              </a:lnSpc>
              <a:spcAft>
                <a:spcPts val="800"/>
              </a:spcAft>
            </a:pPr>
            <a:endParaRPr lang="en-IN" sz="2000" dirty="0">
              <a:solidFill>
                <a:srgbClr val="403C4E"/>
              </a:solidFill>
              <a:latin typeface="Open Sans" pitchFamily="34" charset="0"/>
              <a:ea typeface="Open Sans" pitchFamily="34" charset="-122"/>
              <a:cs typeface="Open Sans" pitchFamily="34" charset="-120"/>
            </a:endParaRPr>
          </a:p>
          <a:p>
            <a:pPr marL="0" indent="0">
              <a:lnSpc>
                <a:spcPts val="2850"/>
              </a:lnSpc>
              <a:buNone/>
            </a:pPr>
            <a:endParaRPr lang="en-US" sz="2000" dirty="0"/>
          </a:p>
        </p:txBody>
      </p:sp>
      <p:sp>
        <p:nvSpPr>
          <p:cNvPr id="10" name="TextBox 9">
            <a:extLst>
              <a:ext uri="{FF2B5EF4-FFF2-40B4-BE49-F238E27FC236}">
                <a16:creationId xmlns:a16="http://schemas.microsoft.com/office/drawing/2014/main" id="{F8E74FFF-4EAF-AA92-6345-B2844E026352}"/>
              </a:ext>
            </a:extLst>
          </p:cNvPr>
          <p:cNvSpPr txBox="1"/>
          <p:nvPr/>
        </p:nvSpPr>
        <p:spPr>
          <a:xfrm>
            <a:off x="6322741" y="4551651"/>
            <a:ext cx="7315200" cy="744819"/>
          </a:xfrm>
          <a:prstGeom prst="rect">
            <a:avLst/>
          </a:prstGeom>
          <a:noFill/>
        </p:spPr>
        <p:txBody>
          <a:bodyPr wrap="square">
            <a:spAutoFit/>
          </a:bodyPr>
          <a:lstStyle/>
          <a:p>
            <a:pPr algn="ctr">
              <a:lnSpc>
                <a:spcPct val="107000"/>
              </a:lnSpc>
              <a:spcBef>
                <a:spcPts val="300"/>
              </a:spcBef>
              <a:spcAft>
                <a:spcPts val="800"/>
              </a:spcAft>
            </a:pPr>
            <a:endParaRPr lang="en-IN" dirty="0">
              <a:latin typeface="Times New Roman" panose="02020603050405020304" pitchFamily="18" charset="0"/>
              <a:ea typeface="Calibri" panose="020F0502020204030204" pitchFamily="34" charset="0"/>
            </a:endParaRPr>
          </a:p>
          <a:p>
            <a:pPr algn="ctr">
              <a:lnSpc>
                <a:spcPct val="107000"/>
              </a:lnSpc>
              <a:spcBef>
                <a:spcPts val="300"/>
              </a:spcBef>
              <a:spcAft>
                <a:spcPts val="800"/>
              </a:spcAft>
            </a:pPr>
            <a:endParaRPr lang="en-IN" sz="1400" dirty="0">
              <a:effectLst/>
              <a:latin typeface="Times New Roman" panose="02020603050405020304" pitchFamily="18" charset="0"/>
              <a:ea typeface="Calibri" panose="020F0502020204030204" pitchFamily="34" charset="0"/>
            </a:endParaRPr>
          </a:p>
        </p:txBody>
      </p:sp>
      <p:sp>
        <p:nvSpPr>
          <p:cNvPr id="11" name="Text 1">
            <a:extLst>
              <a:ext uri="{FF2B5EF4-FFF2-40B4-BE49-F238E27FC236}">
                <a16:creationId xmlns:a16="http://schemas.microsoft.com/office/drawing/2014/main" id="{4A165B04-A7EB-2A65-A60F-DF7F2467F2A0}"/>
              </a:ext>
            </a:extLst>
          </p:cNvPr>
          <p:cNvSpPr/>
          <p:nvPr/>
        </p:nvSpPr>
        <p:spPr>
          <a:xfrm>
            <a:off x="7237141" y="1195176"/>
            <a:ext cx="6400800" cy="846690"/>
          </a:xfrm>
          <a:prstGeom prst="rect">
            <a:avLst/>
          </a:prstGeom>
          <a:noFill/>
          <a:ln/>
        </p:spPr>
        <p:txBody>
          <a:bodyPr wrap="none" lIns="0" tIns="0" rIns="0" bIns="0" rtlCol="0" anchor="t"/>
          <a:lstStyle/>
          <a:p>
            <a:pPr>
              <a:lnSpc>
                <a:spcPct val="107000"/>
              </a:lnSpc>
              <a:spcBef>
                <a:spcPts val="300"/>
              </a:spcBef>
              <a:spcAft>
                <a:spcPts val="800"/>
              </a:spcAft>
            </a:pPr>
            <a:r>
              <a:rPr lang="en-IN" sz="2000" i="1" dirty="0">
                <a:solidFill>
                  <a:srgbClr val="403C4E"/>
                </a:solidFill>
                <a:latin typeface="Open Sans" pitchFamily="34" charset="0"/>
                <a:ea typeface="Open Sans" pitchFamily="34" charset="-122"/>
                <a:cs typeface="Open Sans" pitchFamily="34" charset="-120"/>
              </a:rPr>
              <a:t>The Project Has been completed under the guidance of </a:t>
            </a:r>
          </a:p>
          <a:p>
            <a:pPr>
              <a:lnSpc>
                <a:spcPct val="107000"/>
              </a:lnSpc>
              <a:spcBef>
                <a:spcPts val="300"/>
              </a:spcBef>
              <a:spcAft>
                <a:spcPts val="800"/>
              </a:spcAft>
            </a:pPr>
            <a:r>
              <a:rPr lang="en-IN" sz="2000" i="1" dirty="0" err="1">
                <a:solidFill>
                  <a:srgbClr val="403C4E"/>
                </a:solidFill>
                <a:latin typeface="Open Sans" pitchFamily="34" charset="0"/>
                <a:ea typeface="Open Sans" pitchFamily="34" charset="-122"/>
                <a:cs typeface="Open Sans" pitchFamily="34" charset="-120"/>
              </a:rPr>
              <a:t>Dr.</a:t>
            </a:r>
            <a:r>
              <a:rPr lang="en-IN" sz="2000" i="1" dirty="0">
                <a:solidFill>
                  <a:srgbClr val="403C4E"/>
                </a:solidFill>
                <a:latin typeface="Open Sans" pitchFamily="34" charset="0"/>
                <a:ea typeface="Open Sans" pitchFamily="34" charset="-122"/>
                <a:cs typeface="Open Sans" pitchFamily="34" charset="-120"/>
              </a:rPr>
              <a:t> Ravi Shankar Mehta</a:t>
            </a:r>
          </a:p>
          <a:p>
            <a:pPr marL="99695" marR="111760">
              <a:lnSpc>
                <a:spcPct val="107000"/>
              </a:lnSpc>
              <a:spcAft>
                <a:spcPts val="800"/>
              </a:spcAft>
            </a:pPr>
            <a:endParaRPr lang="en-IN" sz="2000" dirty="0">
              <a:solidFill>
                <a:srgbClr val="403C4E"/>
              </a:solidFill>
              <a:latin typeface="Open Sans" pitchFamily="34" charset="0"/>
              <a:ea typeface="Open Sans" pitchFamily="34" charset="-122"/>
              <a:cs typeface="Open Sans" pitchFamily="34" charset="-120"/>
            </a:endParaRPr>
          </a:p>
          <a:p>
            <a:pPr marL="0" indent="0">
              <a:lnSpc>
                <a:spcPts val="2850"/>
              </a:lnSpc>
              <a:buNone/>
            </a:pPr>
            <a:endParaRPr lang="en-US" sz="2000" dirty="0"/>
          </a:p>
        </p:txBody>
      </p:sp>
      <p:pic>
        <p:nvPicPr>
          <p:cNvPr id="13" name="Picture 12">
            <a:extLst>
              <a:ext uri="{FF2B5EF4-FFF2-40B4-BE49-F238E27FC236}">
                <a16:creationId xmlns:a16="http://schemas.microsoft.com/office/drawing/2014/main" id="{E74ACAA7-65B0-2D24-B772-15218F20A7F5}"/>
              </a:ext>
            </a:extLst>
          </p:cNvPr>
          <p:cNvPicPr>
            <a:picLocks noChangeAspect="1"/>
          </p:cNvPicPr>
          <p:nvPr/>
        </p:nvPicPr>
        <p:blipFill>
          <a:blip r:embed="rId4"/>
          <a:stretch>
            <a:fillRect/>
          </a:stretch>
        </p:blipFill>
        <p:spPr>
          <a:xfrm>
            <a:off x="12202258" y="7417601"/>
            <a:ext cx="2428141" cy="777307"/>
          </a:xfrm>
          <a:prstGeom prst="rect">
            <a:avLst/>
          </a:prstGeom>
        </p:spPr>
      </p:pic>
    </p:spTree>
    <p:extLst>
      <p:ext uri="{BB962C8B-B14F-4D97-AF65-F5344CB8AC3E}">
        <p14:creationId xmlns:p14="http://schemas.microsoft.com/office/powerpoint/2010/main" val="141165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1405" y="729615"/>
            <a:ext cx="7621191" cy="1919883"/>
          </a:xfrm>
          <a:prstGeom prst="rect">
            <a:avLst/>
          </a:prstGeom>
          <a:noFill/>
          <a:ln/>
        </p:spPr>
        <p:txBody>
          <a:bodyPr wrap="square" lIns="0" tIns="0" rIns="0" bIns="0" rtlCol="0" anchor="t"/>
          <a:lstStyle/>
          <a:p>
            <a:pPr marL="0" indent="0">
              <a:lnSpc>
                <a:spcPts val="5000"/>
              </a:lnSpc>
              <a:buNone/>
            </a:pPr>
            <a:r>
              <a:rPr lang="en-US" sz="4000" dirty="0">
                <a:solidFill>
                  <a:srgbClr val="1F1E1E"/>
                </a:solidFill>
                <a:latin typeface="Red Hat Text" pitchFamily="34" charset="0"/>
                <a:ea typeface="Red Hat Text" pitchFamily="34" charset="-122"/>
                <a:cs typeface="Red Hat Text" pitchFamily="34" charset="-120"/>
              </a:rPr>
              <a:t>A Hybrid Approach of CNN-LSTM for Speech Emotion Recognition</a:t>
            </a:r>
            <a:endParaRPr lang="en-US" sz="4000" dirty="0"/>
          </a:p>
        </p:txBody>
      </p:sp>
      <p:sp>
        <p:nvSpPr>
          <p:cNvPr id="4" name="Text 1"/>
          <p:cNvSpPr/>
          <p:nvPr/>
        </p:nvSpPr>
        <p:spPr>
          <a:xfrm>
            <a:off x="761405" y="2975729"/>
            <a:ext cx="7621191" cy="4524256"/>
          </a:xfrm>
          <a:prstGeom prst="rect">
            <a:avLst/>
          </a:prstGeom>
          <a:noFill/>
          <a:ln/>
        </p:spPr>
        <p:txBody>
          <a:bodyPr wrap="square" lIns="0" tIns="0" rIns="0" bIns="0" rtlCol="0" anchor="t"/>
          <a:lstStyle/>
          <a:p>
            <a:pPr marL="0" indent="0" algn="just">
              <a:lnSpc>
                <a:spcPts val="2700"/>
              </a:lnSpc>
              <a:buNone/>
            </a:pPr>
            <a:r>
              <a:rPr lang="en-US" sz="1700" dirty="0">
                <a:solidFill>
                  <a:srgbClr val="3B3535"/>
                </a:solidFill>
                <a:latin typeface="Roboto Light" pitchFamily="34" charset="0"/>
                <a:ea typeface="Roboto Light" pitchFamily="34" charset="-122"/>
                <a:cs typeface="Roboto Light" pitchFamily="34" charset="-120"/>
              </a:rPr>
              <a:t>Speech Emotion Recognition (SER) is a rapidly evolving field with significant implications for various applications, including human-computer interaction, mental health monitoring, and personalized education. The core challenge in SER lies in accurately classifying the emotional content conveyed through speech signals, which are complex and often nuanced. This complexity stems from the intricate interplay of acoustic features, linguistic content, and paralinguistic cues. Traditional methods often struggle to capture this multifaceted nature of emotion in speech. This paper explores a hybrid approach that integrates a 1-D Convolutional Neural Network (CNN) with Long Short-Term Memory (LSTM) architecture to address these challenges. By leveraging the strengths of both CNNs (for feature extraction from raw audio) and LSTMs (for capturing temporal dependencies within the speech signal), we aim for improved emotion classification accuracy and robustness.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45143"/>
            <a:ext cx="12051268"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The Importance of Speech Emotion Recognition</a:t>
            </a:r>
            <a:endParaRPr lang="en-US" sz="4400" dirty="0"/>
          </a:p>
        </p:txBody>
      </p:sp>
      <p:sp>
        <p:nvSpPr>
          <p:cNvPr id="3" name="Text 1"/>
          <p:cNvSpPr/>
          <p:nvPr/>
        </p:nvSpPr>
        <p:spPr>
          <a:xfrm>
            <a:off x="837724" y="2447449"/>
            <a:ext cx="3675459"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Social Media and the Internet</a:t>
            </a:r>
            <a:endParaRPr lang="en-US" sz="2200" dirty="0"/>
          </a:p>
        </p:txBody>
      </p:sp>
      <p:sp>
        <p:nvSpPr>
          <p:cNvPr id="4" name="Text 2"/>
          <p:cNvSpPr/>
          <p:nvPr/>
        </p:nvSpPr>
        <p:spPr>
          <a:xfrm>
            <a:off x="837724" y="3038713"/>
            <a:ext cx="6185535" cy="3447217"/>
          </a:xfrm>
          <a:prstGeom prst="rect">
            <a:avLst/>
          </a:prstGeom>
          <a:noFill/>
          <a:ln/>
        </p:spPr>
        <p:txBody>
          <a:bodyPr wrap="square" lIns="0" tIns="0" rIns="0" bIns="0" rtlCol="0" anchor="t"/>
          <a:lstStyle/>
          <a:p>
            <a:pPr marL="0" indent="0" algn="just">
              <a:lnSpc>
                <a:spcPts val="3000"/>
              </a:lnSpc>
              <a:buNone/>
            </a:pPr>
            <a:r>
              <a:rPr lang="en-US" sz="1850" dirty="0">
                <a:solidFill>
                  <a:srgbClr val="3B3535"/>
                </a:solidFill>
                <a:latin typeface="Roboto Light" pitchFamily="34" charset="0"/>
                <a:ea typeface="Roboto Light" pitchFamily="34" charset="-122"/>
                <a:cs typeface="Roboto Light" pitchFamily="34" charset="-120"/>
              </a:rPr>
              <a:t>The rise of social media and the internet has created new opportunities for SER research due to the high volume of speech data generated daily and the ever-growing need to understand user emotions. Imagine analyzing customer service calls to identify frustrated customers or monitoring social media comments to gauge public sentiment towards a product launch. These applications demonstrate the potential of SER to improve user experience and inform business decisions.</a:t>
            </a:r>
            <a:endParaRPr lang="en-US" sz="1850" dirty="0"/>
          </a:p>
        </p:txBody>
      </p:sp>
      <p:sp>
        <p:nvSpPr>
          <p:cNvPr id="5" name="Text 3"/>
          <p:cNvSpPr/>
          <p:nvPr/>
        </p:nvSpPr>
        <p:spPr>
          <a:xfrm>
            <a:off x="7614761" y="244744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1F1E1E"/>
                </a:solidFill>
                <a:latin typeface="Red Hat Text" pitchFamily="34" charset="0"/>
                <a:ea typeface="Red Hat Text" pitchFamily="34" charset="-122"/>
                <a:cs typeface="Red Hat Text" pitchFamily="34" charset="-120"/>
              </a:rPr>
              <a:t>Paralinguistic Features</a:t>
            </a:r>
            <a:endParaRPr lang="en-US" sz="2200" dirty="0"/>
          </a:p>
        </p:txBody>
      </p:sp>
      <p:sp>
        <p:nvSpPr>
          <p:cNvPr id="6" name="Text 4"/>
          <p:cNvSpPr/>
          <p:nvPr/>
        </p:nvSpPr>
        <p:spPr>
          <a:xfrm>
            <a:off x="7614761" y="3038713"/>
            <a:ext cx="6185535" cy="3830241"/>
          </a:xfrm>
          <a:prstGeom prst="rect">
            <a:avLst/>
          </a:prstGeom>
          <a:noFill/>
          <a:ln/>
        </p:spPr>
        <p:txBody>
          <a:bodyPr wrap="square" lIns="0" tIns="0" rIns="0" bIns="0" rtlCol="0" anchor="t"/>
          <a:lstStyle/>
          <a:p>
            <a:pPr marL="0" indent="0" algn="just">
              <a:lnSpc>
                <a:spcPts val="3000"/>
              </a:lnSpc>
              <a:buNone/>
            </a:pPr>
            <a:r>
              <a:rPr lang="en-US" sz="1850" dirty="0">
                <a:solidFill>
                  <a:srgbClr val="3B3535"/>
                </a:solidFill>
                <a:latin typeface="Roboto Light" pitchFamily="34" charset="0"/>
                <a:ea typeface="Roboto Light" pitchFamily="34" charset="-122"/>
                <a:cs typeface="Roboto Light" pitchFamily="34" charset="-120"/>
              </a:rPr>
              <a:t>SER systems heavily rely on supervised learning classifiers trained on meticulously labeled data. Feature extraction, a crucial preprocessing step, plays a pivotal role in transforming raw speech signals into meaningful representations. These features often include prosodic elements like pitch, intensity, and duration, as well as spectral characteristics reflecting the acoustic properties of the speech. Sophisticated algorithms then analyze these features to identify patterns indicative of specific emotions, enabling accurate classification and analysis.</a:t>
            </a:r>
            <a:endParaRPr lang="en-US" sz="1850" dirty="0"/>
          </a:p>
        </p:txBody>
      </p:sp>
      <p:pic>
        <p:nvPicPr>
          <p:cNvPr id="10" name="Picture 9">
            <a:extLst>
              <a:ext uri="{FF2B5EF4-FFF2-40B4-BE49-F238E27FC236}">
                <a16:creationId xmlns:a16="http://schemas.microsoft.com/office/drawing/2014/main" id="{B4DA44B1-7A63-343D-8B1C-F1662391D9B5}"/>
              </a:ext>
            </a:extLst>
          </p:cNvPr>
          <p:cNvPicPr>
            <a:picLocks noChangeAspect="1"/>
          </p:cNvPicPr>
          <p:nvPr/>
        </p:nvPicPr>
        <p:blipFill>
          <a:blip r:embed="rId3"/>
          <a:stretch>
            <a:fillRect/>
          </a:stretch>
        </p:blipFill>
        <p:spPr>
          <a:xfrm>
            <a:off x="12145178" y="7618781"/>
            <a:ext cx="2372253" cy="6108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28241" y="1145381"/>
            <a:ext cx="4516517" cy="371237"/>
          </a:xfrm>
          <a:prstGeom prst="rect">
            <a:avLst/>
          </a:prstGeom>
          <a:noFill/>
          <a:ln/>
        </p:spPr>
        <p:txBody>
          <a:bodyPr wrap="none" lIns="0" tIns="0" rIns="0" bIns="0" rtlCol="0" anchor="t"/>
          <a:lstStyle/>
          <a:p>
            <a:pPr marL="0" indent="0">
              <a:lnSpc>
                <a:spcPts val="2900"/>
              </a:lnSpc>
              <a:buNone/>
            </a:pPr>
            <a:r>
              <a:rPr lang="en-US" sz="2300" dirty="0">
                <a:solidFill>
                  <a:srgbClr val="1F1E1E"/>
                </a:solidFill>
                <a:latin typeface="Red Hat Text" pitchFamily="34" charset="0"/>
                <a:ea typeface="Red Hat Text" pitchFamily="34" charset="-122"/>
                <a:cs typeface="Red Hat Text" pitchFamily="34" charset="-120"/>
              </a:rPr>
              <a:t>Related Research and Approaches</a:t>
            </a:r>
            <a:endParaRPr lang="en-US" sz="2300" dirty="0"/>
          </a:p>
        </p:txBody>
      </p:sp>
      <p:sp>
        <p:nvSpPr>
          <p:cNvPr id="4" name="Shape 1"/>
          <p:cNvSpPr/>
          <p:nvPr/>
        </p:nvSpPr>
        <p:spPr>
          <a:xfrm>
            <a:off x="5928241" y="1847969"/>
            <a:ext cx="284083" cy="284083"/>
          </a:xfrm>
          <a:prstGeom prst="roundRect">
            <a:avLst>
              <a:gd name="adj" fmla="val 6667"/>
            </a:avLst>
          </a:prstGeom>
          <a:solidFill>
            <a:srgbClr val="F3E8E8"/>
          </a:solidFill>
          <a:ln/>
        </p:spPr>
      </p:sp>
      <p:sp>
        <p:nvSpPr>
          <p:cNvPr id="5" name="Text 2"/>
          <p:cNvSpPr/>
          <p:nvPr/>
        </p:nvSpPr>
        <p:spPr>
          <a:xfrm>
            <a:off x="6042898" y="1900833"/>
            <a:ext cx="54769" cy="178237"/>
          </a:xfrm>
          <a:prstGeom prst="rect">
            <a:avLst/>
          </a:prstGeom>
          <a:noFill/>
          <a:ln/>
        </p:spPr>
        <p:txBody>
          <a:bodyPr wrap="none" lIns="0" tIns="0" rIns="0" bIns="0" rtlCol="0" anchor="t"/>
          <a:lstStyle/>
          <a:p>
            <a:pPr marL="0" indent="0" algn="ctr">
              <a:lnSpc>
                <a:spcPts val="1400"/>
              </a:lnSpc>
              <a:buNone/>
            </a:pPr>
            <a:r>
              <a:rPr lang="en-US" sz="1400" dirty="0">
                <a:solidFill>
                  <a:srgbClr val="3B3535"/>
                </a:solidFill>
                <a:latin typeface="Red Hat Text" pitchFamily="34" charset="0"/>
                <a:ea typeface="Red Hat Text" pitchFamily="34" charset="-122"/>
                <a:cs typeface="Red Hat Text" pitchFamily="34" charset="-120"/>
              </a:rPr>
              <a:t>1</a:t>
            </a:r>
            <a:endParaRPr lang="en-US" sz="1400" dirty="0"/>
          </a:p>
        </p:txBody>
      </p:sp>
      <p:sp>
        <p:nvSpPr>
          <p:cNvPr id="6" name="Text 3"/>
          <p:cNvSpPr/>
          <p:nvPr/>
        </p:nvSpPr>
        <p:spPr>
          <a:xfrm>
            <a:off x="6338530" y="1847969"/>
            <a:ext cx="2159437" cy="185738"/>
          </a:xfrm>
          <a:prstGeom prst="rect">
            <a:avLst/>
          </a:prstGeom>
          <a:noFill/>
          <a:ln/>
        </p:spPr>
        <p:txBody>
          <a:bodyPr wrap="none" lIns="0" tIns="0" rIns="0" bIns="0" rtlCol="0" anchor="t"/>
          <a:lstStyle/>
          <a:p>
            <a:pPr marL="0" indent="0">
              <a:lnSpc>
                <a:spcPts val="1450"/>
              </a:lnSpc>
              <a:buNone/>
            </a:pPr>
            <a:r>
              <a:rPr lang="en-US" sz="1150" dirty="0">
                <a:solidFill>
                  <a:srgbClr val="3B3535"/>
                </a:solidFill>
                <a:latin typeface="Red Hat Text" pitchFamily="34" charset="0"/>
                <a:ea typeface="Red Hat Text" pitchFamily="34" charset="-122"/>
                <a:cs typeface="Red Hat Text" pitchFamily="34" charset="-120"/>
              </a:rPr>
              <a:t>Multimodal Emotion Recognition</a:t>
            </a:r>
            <a:endParaRPr lang="en-US" sz="1150" dirty="0"/>
          </a:p>
        </p:txBody>
      </p:sp>
      <p:sp>
        <p:nvSpPr>
          <p:cNvPr id="7" name="Text 4"/>
          <p:cNvSpPr/>
          <p:nvPr/>
        </p:nvSpPr>
        <p:spPr>
          <a:xfrm>
            <a:off x="6338530" y="2109430"/>
            <a:ext cx="3656767" cy="2828687"/>
          </a:xfrm>
          <a:prstGeom prst="rect">
            <a:avLst/>
          </a:prstGeom>
          <a:noFill/>
          <a:ln/>
        </p:spPr>
        <p:txBody>
          <a:bodyPr wrap="square" lIns="0" tIns="0" rIns="0" bIns="0" rtlCol="0" anchor="t"/>
          <a:lstStyle/>
          <a:p>
            <a:pPr marL="0" indent="0" algn="just">
              <a:lnSpc>
                <a:spcPts val="1550"/>
              </a:lnSpc>
              <a:buNone/>
            </a:pPr>
            <a:r>
              <a:rPr lang="en-US" sz="950" dirty="0">
                <a:solidFill>
                  <a:srgbClr val="3B3535"/>
                </a:solidFill>
                <a:latin typeface="Roboto Light" pitchFamily="34" charset="0"/>
                <a:ea typeface="Roboto Light" pitchFamily="34" charset="-122"/>
                <a:cs typeface="Roboto Light" pitchFamily="34" charset="-120"/>
              </a:rPr>
              <a:t>Previous studies have explored multimodal emotion recognition systems that leverage both visual and auditory cues. These systems often utilize recurrent neural networks, particularly LSTMs, to process the raw data streams from cameras and microphones. The LSTM's ability to capture temporal dependencies within sequential data makes it particularly suitable for analyzing the dynamic nature of emotional expression in both speech and visual signals. Research in this area has focused on techniques for effectively fusing the information from different modalities and creating robust models that can handle noise and variability in the input data. The key challenge lies in finding an effective way to combine the heterogeneous information from different modalities to improve the accuracy of emotion recognition.</a:t>
            </a:r>
            <a:endParaRPr lang="en-US" sz="950" dirty="0"/>
          </a:p>
        </p:txBody>
      </p:sp>
      <p:sp>
        <p:nvSpPr>
          <p:cNvPr id="8" name="Shape 5"/>
          <p:cNvSpPr/>
          <p:nvPr/>
        </p:nvSpPr>
        <p:spPr>
          <a:xfrm>
            <a:off x="10121503" y="1847969"/>
            <a:ext cx="284083" cy="284083"/>
          </a:xfrm>
          <a:prstGeom prst="roundRect">
            <a:avLst>
              <a:gd name="adj" fmla="val 6667"/>
            </a:avLst>
          </a:prstGeom>
          <a:solidFill>
            <a:srgbClr val="F3E8E8"/>
          </a:solidFill>
          <a:ln/>
        </p:spPr>
      </p:sp>
      <p:sp>
        <p:nvSpPr>
          <p:cNvPr id="9" name="Text 6"/>
          <p:cNvSpPr/>
          <p:nvPr/>
        </p:nvSpPr>
        <p:spPr>
          <a:xfrm>
            <a:off x="10214729" y="1900833"/>
            <a:ext cx="97631" cy="178237"/>
          </a:xfrm>
          <a:prstGeom prst="rect">
            <a:avLst/>
          </a:prstGeom>
          <a:noFill/>
          <a:ln/>
        </p:spPr>
        <p:txBody>
          <a:bodyPr wrap="none" lIns="0" tIns="0" rIns="0" bIns="0" rtlCol="0" anchor="t"/>
          <a:lstStyle/>
          <a:p>
            <a:pPr marL="0" indent="0" algn="ctr">
              <a:lnSpc>
                <a:spcPts val="1400"/>
              </a:lnSpc>
              <a:buNone/>
            </a:pPr>
            <a:r>
              <a:rPr lang="en-US" sz="1400" dirty="0">
                <a:solidFill>
                  <a:srgbClr val="3B3535"/>
                </a:solidFill>
                <a:latin typeface="Red Hat Text" pitchFamily="34" charset="0"/>
                <a:ea typeface="Red Hat Text" pitchFamily="34" charset="-122"/>
                <a:cs typeface="Red Hat Text" pitchFamily="34" charset="-120"/>
              </a:rPr>
              <a:t>2</a:t>
            </a:r>
            <a:endParaRPr lang="en-US" sz="1400" dirty="0"/>
          </a:p>
        </p:txBody>
      </p:sp>
      <p:sp>
        <p:nvSpPr>
          <p:cNvPr id="10" name="Text 7"/>
          <p:cNvSpPr/>
          <p:nvPr/>
        </p:nvSpPr>
        <p:spPr>
          <a:xfrm>
            <a:off x="10531793" y="1847969"/>
            <a:ext cx="3396734" cy="185738"/>
          </a:xfrm>
          <a:prstGeom prst="rect">
            <a:avLst/>
          </a:prstGeom>
          <a:noFill/>
          <a:ln/>
        </p:spPr>
        <p:txBody>
          <a:bodyPr wrap="none" lIns="0" tIns="0" rIns="0" bIns="0" rtlCol="0" anchor="t"/>
          <a:lstStyle/>
          <a:p>
            <a:pPr marL="0" indent="0">
              <a:lnSpc>
                <a:spcPts val="1450"/>
              </a:lnSpc>
              <a:buNone/>
            </a:pPr>
            <a:r>
              <a:rPr lang="en-US" sz="1150" dirty="0">
                <a:solidFill>
                  <a:srgbClr val="3B3535"/>
                </a:solidFill>
                <a:latin typeface="Red Hat Text" pitchFamily="34" charset="0"/>
                <a:ea typeface="Red Hat Text" pitchFamily="34" charset="-122"/>
                <a:cs typeface="Red Hat Text" pitchFamily="34" charset="-120"/>
              </a:rPr>
              <a:t>Attention-Based Convolutional Recurrent Networks</a:t>
            </a:r>
            <a:endParaRPr lang="en-US" sz="1150" dirty="0"/>
          </a:p>
        </p:txBody>
      </p:sp>
      <p:sp>
        <p:nvSpPr>
          <p:cNvPr id="11" name="Text 8"/>
          <p:cNvSpPr/>
          <p:nvPr/>
        </p:nvSpPr>
        <p:spPr>
          <a:xfrm>
            <a:off x="10531793" y="2109430"/>
            <a:ext cx="3656767" cy="3030736"/>
          </a:xfrm>
          <a:prstGeom prst="rect">
            <a:avLst/>
          </a:prstGeom>
          <a:noFill/>
          <a:ln/>
        </p:spPr>
        <p:txBody>
          <a:bodyPr wrap="square" lIns="0" tIns="0" rIns="0" bIns="0" rtlCol="0" anchor="t"/>
          <a:lstStyle/>
          <a:p>
            <a:pPr marL="0" indent="0" algn="just">
              <a:lnSpc>
                <a:spcPts val="1550"/>
              </a:lnSpc>
              <a:buNone/>
            </a:pPr>
            <a:r>
              <a:rPr lang="en-US" sz="950" dirty="0">
                <a:solidFill>
                  <a:srgbClr val="3B3535"/>
                </a:solidFill>
                <a:latin typeface="Roboto Light" pitchFamily="34" charset="0"/>
                <a:ea typeface="Roboto Light" pitchFamily="34" charset="-122"/>
                <a:cs typeface="Roboto Light" pitchFamily="34" charset="-120"/>
              </a:rPr>
              <a:t>Another promising approach involves the use of 3-D attention-based convolutional recurrent neural networks (ACRNNs). These architectures combine the strengths of convolutional layers for feature extraction from spatial patterns within the data (e.g., spectrograms in speech analysis) and recurrent layers (LSTMs or GRUs) to capture temporal relationships and long-range dependencies. The attention mechanism is crucial here as it allows the model to focus on the most relevant parts of the input, weighting different features or time steps according to their importance in determining the emotional state. The 3-D nature of the convolution extends this to encompass both time and frequency dimensions, leading to a more comprehensive understanding of the input data. ACRNNs demonstrate superior performance in capturing subtle emotional nuances that may be difficult for simpler models to detect.</a:t>
            </a:r>
            <a:endParaRPr lang="en-US" sz="950" dirty="0"/>
          </a:p>
        </p:txBody>
      </p:sp>
      <p:sp>
        <p:nvSpPr>
          <p:cNvPr id="12" name="Shape 9"/>
          <p:cNvSpPr/>
          <p:nvPr/>
        </p:nvSpPr>
        <p:spPr>
          <a:xfrm>
            <a:off x="5928241" y="5408414"/>
            <a:ext cx="284083" cy="284083"/>
          </a:xfrm>
          <a:prstGeom prst="roundRect">
            <a:avLst>
              <a:gd name="adj" fmla="val 6667"/>
            </a:avLst>
          </a:prstGeom>
          <a:solidFill>
            <a:srgbClr val="F3E8E8"/>
          </a:solidFill>
          <a:ln/>
        </p:spPr>
      </p:sp>
      <p:sp>
        <p:nvSpPr>
          <p:cNvPr id="13" name="Text 10"/>
          <p:cNvSpPr/>
          <p:nvPr/>
        </p:nvSpPr>
        <p:spPr>
          <a:xfrm>
            <a:off x="6018014" y="5461278"/>
            <a:ext cx="104418" cy="178237"/>
          </a:xfrm>
          <a:prstGeom prst="rect">
            <a:avLst/>
          </a:prstGeom>
          <a:noFill/>
          <a:ln/>
        </p:spPr>
        <p:txBody>
          <a:bodyPr wrap="none" lIns="0" tIns="0" rIns="0" bIns="0" rtlCol="0" anchor="t"/>
          <a:lstStyle/>
          <a:p>
            <a:pPr marL="0" indent="0" algn="ctr">
              <a:lnSpc>
                <a:spcPts val="1400"/>
              </a:lnSpc>
              <a:buNone/>
            </a:pPr>
            <a:r>
              <a:rPr lang="en-US" sz="1400" dirty="0">
                <a:solidFill>
                  <a:srgbClr val="3B3535"/>
                </a:solidFill>
                <a:latin typeface="Red Hat Text" pitchFamily="34" charset="0"/>
                <a:ea typeface="Red Hat Text" pitchFamily="34" charset="-122"/>
                <a:cs typeface="Red Hat Text" pitchFamily="34" charset="-120"/>
              </a:rPr>
              <a:t>3</a:t>
            </a:r>
            <a:endParaRPr lang="en-US" sz="1400" dirty="0"/>
          </a:p>
        </p:txBody>
      </p:sp>
      <p:sp>
        <p:nvSpPr>
          <p:cNvPr id="14" name="Text 11"/>
          <p:cNvSpPr/>
          <p:nvPr/>
        </p:nvSpPr>
        <p:spPr>
          <a:xfrm>
            <a:off x="6338530" y="5408414"/>
            <a:ext cx="2399347" cy="185738"/>
          </a:xfrm>
          <a:prstGeom prst="rect">
            <a:avLst/>
          </a:prstGeom>
          <a:noFill/>
          <a:ln/>
        </p:spPr>
        <p:txBody>
          <a:bodyPr wrap="none" lIns="0" tIns="0" rIns="0" bIns="0" rtlCol="0" anchor="t"/>
          <a:lstStyle/>
          <a:p>
            <a:pPr marL="0" indent="0">
              <a:lnSpc>
                <a:spcPts val="1450"/>
              </a:lnSpc>
              <a:buNone/>
            </a:pPr>
            <a:r>
              <a:rPr lang="en-US" sz="1150" dirty="0">
                <a:solidFill>
                  <a:srgbClr val="3B3535"/>
                </a:solidFill>
                <a:latin typeface="Red Hat Text" pitchFamily="34" charset="0"/>
                <a:ea typeface="Red Hat Text" pitchFamily="34" charset="-122"/>
                <a:cs typeface="Red Hat Text" pitchFamily="34" charset="-120"/>
              </a:rPr>
              <a:t>Attention-Based Bidirectional LSTM</a:t>
            </a:r>
            <a:endParaRPr lang="en-US" sz="1150" dirty="0"/>
          </a:p>
        </p:txBody>
      </p:sp>
      <p:sp>
        <p:nvSpPr>
          <p:cNvPr id="15" name="Text 12"/>
          <p:cNvSpPr/>
          <p:nvPr/>
        </p:nvSpPr>
        <p:spPr>
          <a:xfrm>
            <a:off x="6338530" y="5669875"/>
            <a:ext cx="7850029" cy="1414343"/>
          </a:xfrm>
          <a:prstGeom prst="rect">
            <a:avLst/>
          </a:prstGeom>
          <a:noFill/>
          <a:ln/>
        </p:spPr>
        <p:txBody>
          <a:bodyPr wrap="square" lIns="0" tIns="0" rIns="0" bIns="0" rtlCol="0" anchor="t"/>
          <a:lstStyle/>
          <a:p>
            <a:pPr marL="0" indent="0" algn="just">
              <a:lnSpc>
                <a:spcPts val="1550"/>
              </a:lnSpc>
              <a:buNone/>
            </a:pPr>
            <a:r>
              <a:rPr lang="en-US" sz="950" dirty="0">
                <a:solidFill>
                  <a:srgbClr val="3B3535"/>
                </a:solidFill>
                <a:latin typeface="Roboto Light" pitchFamily="34" charset="0"/>
                <a:ea typeface="Roboto Light" pitchFamily="34" charset="-122"/>
                <a:cs typeface="Roboto Light" pitchFamily="34" charset="-120"/>
              </a:rPr>
              <a:t>The combination of attention-based bidirectional LSTM recurrent neural networks with attention-based fully convolutional networks represents a sophisticated approach to automatic speech emotion recognition (SER). Bidirectional LSTMs are effective in processing sequential data by considering both past and future context, while fully convolutional networks excel at feature extraction. The attention mechanism further enhances performance by focusing on the most informative features or time frames within the audio. This synergy allows the model to capture both short-term and long-term dependencies in the speech signals, leading to more accurate emotion classification. Research employing this technique has yielded significant improvements in accuracy compared to traditional methods, especially in datasets with complex and nuanced emotional expressions.</a:t>
            </a:r>
            <a:endParaRPr lang="en-US" sz="950" dirty="0"/>
          </a:p>
        </p:txBody>
      </p:sp>
      <p:pic>
        <p:nvPicPr>
          <p:cNvPr id="17" name="Picture 16">
            <a:extLst>
              <a:ext uri="{FF2B5EF4-FFF2-40B4-BE49-F238E27FC236}">
                <a16:creationId xmlns:a16="http://schemas.microsoft.com/office/drawing/2014/main" id="{0976E639-9B27-7292-DD36-CC028EF935B0}"/>
              </a:ext>
            </a:extLst>
          </p:cNvPr>
          <p:cNvPicPr>
            <a:picLocks noChangeAspect="1"/>
          </p:cNvPicPr>
          <p:nvPr/>
        </p:nvPicPr>
        <p:blipFill>
          <a:blip r:embed="rId4"/>
          <a:stretch>
            <a:fillRect/>
          </a:stretch>
        </p:blipFill>
        <p:spPr>
          <a:xfrm>
            <a:off x="12694867" y="7731230"/>
            <a:ext cx="1935533" cy="498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8216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Proposed Approach: 1D-CNN and LSTM Model</a:t>
            </a:r>
            <a:endParaRPr lang="en-US" sz="4400" dirty="0"/>
          </a:p>
        </p:txBody>
      </p:sp>
      <p:sp>
        <p:nvSpPr>
          <p:cNvPr id="4" name="Text 1"/>
          <p:cNvSpPr/>
          <p:nvPr/>
        </p:nvSpPr>
        <p:spPr>
          <a:xfrm>
            <a:off x="6324124" y="3849172"/>
            <a:ext cx="7468553" cy="2298144"/>
          </a:xfrm>
          <a:prstGeom prst="rect">
            <a:avLst/>
          </a:prstGeom>
          <a:noFill/>
          <a:ln/>
        </p:spPr>
        <p:txBody>
          <a:bodyPr wrap="square" lIns="0" tIns="0" rIns="0" bIns="0" rtlCol="0" anchor="t"/>
          <a:lstStyle/>
          <a:p>
            <a:pPr marL="0" indent="0" algn="just">
              <a:lnSpc>
                <a:spcPts val="3000"/>
              </a:lnSpc>
              <a:buNone/>
            </a:pPr>
            <a:r>
              <a:rPr lang="en-US" sz="1850" dirty="0">
                <a:solidFill>
                  <a:srgbClr val="3B3535"/>
                </a:solidFill>
                <a:latin typeface="Roboto Light" pitchFamily="34" charset="0"/>
                <a:ea typeface="Roboto Light" pitchFamily="34" charset="-122"/>
                <a:cs typeface="Roboto Light" pitchFamily="34" charset="-120"/>
              </a:rPr>
              <a:t>Our model uses a hybrid 1D CNN-LSTM architecture for speech emotion recognition. Audio data is converted into mel spectrograms, providing a time-frequency representation. The 1D-CNN extracts spatial features, capturing short-term characteristics, while the LSTM layers model the temporal evolution of emotion. A final softmax layer predicts the dominant emotion.</a:t>
            </a:r>
            <a:endParaRPr lang="en-US" sz="1850" dirty="0"/>
          </a:p>
        </p:txBody>
      </p:sp>
      <p:pic>
        <p:nvPicPr>
          <p:cNvPr id="6" name="Picture 5">
            <a:extLst>
              <a:ext uri="{FF2B5EF4-FFF2-40B4-BE49-F238E27FC236}">
                <a16:creationId xmlns:a16="http://schemas.microsoft.com/office/drawing/2014/main" id="{3B8CC468-AB76-9F6A-E17F-F245349E7918}"/>
              </a:ext>
            </a:extLst>
          </p:cNvPr>
          <p:cNvPicPr>
            <a:picLocks noChangeAspect="1"/>
          </p:cNvPicPr>
          <p:nvPr/>
        </p:nvPicPr>
        <p:blipFill>
          <a:blip r:embed="rId4"/>
          <a:stretch>
            <a:fillRect/>
          </a:stretch>
        </p:blipFill>
        <p:spPr>
          <a:xfrm>
            <a:off x="12140385" y="7588459"/>
            <a:ext cx="2490015" cy="6411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193" y="803791"/>
            <a:ext cx="7587615" cy="1307783"/>
          </a:xfrm>
          <a:prstGeom prst="rect">
            <a:avLst/>
          </a:prstGeom>
          <a:noFill/>
          <a:ln/>
        </p:spPr>
        <p:txBody>
          <a:bodyPr wrap="square" lIns="0" tIns="0" rIns="0" bIns="0" rtlCol="0" anchor="t"/>
          <a:lstStyle/>
          <a:p>
            <a:pPr marL="0" indent="0">
              <a:lnSpc>
                <a:spcPts val="5100"/>
              </a:lnSpc>
              <a:buNone/>
            </a:pPr>
            <a:r>
              <a:rPr lang="en-US" sz="4100" dirty="0">
                <a:solidFill>
                  <a:srgbClr val="1F1E1E"/>
                </a:solidFill>
                <a:latin typeface="Red Hat Text" pitchFamily="34" charset="0"/>
                <a:ea typeface="Red Hat Text" pitchFamily="34" charset="-122"/>
                <a:cs typeface="Red Hat Text" pitchFamily="34" charset="-120"/>
              </a:rPr>
              <a:t>Dataset Creation and Experimentation</a:t>
            </a:r>
            <a:endParaRPr lang="en-US" sz="4100" dirty="0"/>
          </a:p>
        </p:txBody>
      </p:sp>
      <p:sp>
        <p:nvSpPr>
          <p:cNvPr id="4" name="Text 1"/>
          <p:cNvSpPr/>
          <p:nvPr/>
        </p:nvSpPr>
        <p:spPr>
          <a:xfrm>
            <a:off x="778193" y="2445068"/>
            <a:ext cx="7587615" cy="4980623"/>
          </a:xfrm>
          <a:prstGeom prst="rect">
            <a:avLst/>
          </a:prstGeom>
          <a:noFill/>
          <a:ln/>
        </p:spPr>
        <p:txBody>
          <a:bodyPr wrap="square" lIns="0" tIns="0" rIns="0" bIns="0" rtlCol="0" anchor="t"/>
          <a:lstStyle/>
          <a:p>
            <a:pPr marL="0" indent="0" algn="just">
              <a:lnSpc>
                <a:spcPts val="2800"/>
              </a:lnSpc>
              <a:buNone/>
            </a:pPr>
            <a:r>
              <a:rPr lang="en-US" sz="1750" dirty="0">
                <a:solidFill>
                  <a:srgbClr val="3B3535"/>
                </a:solidFill>
                <a:latin typeface="Roboto Light" pitchFamily="34" charset="0"/>
                <a:ea typeface="Roboto Light" pitchFamily="34" charset="-122"/>
                <a:cs typeface="Roboto Light" pitchFamily="34" charset="-120"/>
              </a:rPr>
              <a:t>To ensure a robust and diverse dataset for training and evaluation, we integrated data from four publicly available databases: CREMA-D, TESS, RAVDESS, and SAVEE. These databases were chosen for their diversity in emotional expression, speaker demographics, and recording quality. Our final dataset comprised approximately 600 speech files per emotion, resulting in a balanced representation of each emotional category. Before model training, we performed data cleaning to remove any noisy or corrupted samples. To address potential overfitting issues and enhance model generalizability, we also employed data augmentation techniques such as adding random noise and varying the speed of the audio clips. The final dataset was meticulously split into training, validation, and testing sets, maintaining a consistent proportion of samples across different emotions to ensure fair evaluation. This rigorous dataset construction process is crucial for achieving reliable and generalizable performance in speech emotion recognition.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9839" y="601028"/>
            <a:ext cx="4167307" cy="520898"/>
          </a:xfrm>
          <a:prstGeom prst="rect">
            <a:avLst/>
          </a:prstGeom>
          <a:noFill/>
          <a:ln/>
        </p:spPr>
        <p:txBody>
          <a:bodyPr wrap="none" lIns="0" tIns="0" rIns="0" bIns="0" rtlCol="0" anchor="t"/>
          <a:lstStyle/>
          <a:p>
            <a:pPr marL="0" indent="0">
              <a:lnSpc>
                <a:spcPts val="4100"/>
              </a:lnSpc>
              <a:buNone/>
            </a:pPr>
            <a:r>
              <a:rPr lang="en-US" sz="3250" dirty="0">
                <a:solidFill>
                  <a:srgbClr val="1F1E1E"/>
                </a:solidFill>
                <a:latin typeface="Red Hat Text" pitchFamily="34" charset="0"/>
                <a:ea typeface="Red Hat Text" pitchFamily="34" charset="-122"/>
                <a:cs typeface="Red Hat Text" pitchFamily="34" charset="-120"/>
              </a:rPr>
              <a:t>Data Set Overview</a:t>
            </a:r>
            <a:endParaRPr lang="en-US" sz="3250" dirty="0"/>
          </a:p>
        </p:txBody>
      </p:sp>
      <p:sp>
        <p:nvSpPr>
          <p:cNvPr id="3" name="Shape 1"/>
          <p:cNvSpPr/>
          <p:nvPr/>
        </p:nvSpPr>
        <p:spPr>
          <a:xfrm>
            <a:off x="619839" y="1476137"/>
            <a:ext cx="6606897" cy="2987635"/>
          </a:xfrm>
          <a:prstGeom prst="roundRect">
            <a:avLst>
              <a:gd name="adj" fmla="val 889"/>
            </a:avLst>
          </a:prstGeom>
          <a:solidFill>
            <a:srgbClr val="F3E8E8"/>
          </a:solidFill>
          <a:ln/>
        </p:spPr>
      </p:sp>
      <p:sp>
        <p:nvSpPr>
          <p:cNvPr id="4" name="Text 2"/>
          <p:cNvSpPr/>
          <p:nvPr/>
        </p:nvSpPr>
        <p:spPr>
          <a:xfrm>
            <a:off x="796885" y="1653183"/>
            <a:ext cx="2083594" cy="260390"/>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RAVDESS</a:t>
            </a:r>
            <a:endParaRPr lang="en-US" sz="1600" dirty="0"/>
          </a:p>
        </p:txBody>
      </p:sp>
      <p:sp>
        <p:nvSpPr>
          <p:cNvPr id="5" name="Text 3"/>
          <p:cNvSpPr/>
          <p:nvPr/>
        </p:nvSpPr>
        <p:spPr>
          <a:xfrm>
            <a:off x="796885" y="2019776"/>
            <a:ext cx="6252805" cy="1983581"/>
          </a:xfrm>
          <a:prstGeom prst="rect">
            <a:avLst/>
          </a:prstGeom>
          <a:noFill/>
          <a:ln/>
        </p:spPr>
        <p:txBody>
          <a:bodyPr wrap="square" lIns="0" tIns="0" rIns="0" bIns="0" rtlCol="0" anchor="t"/>
          <a:lstStyle/>
          <a:p>
            <a:pPr marL="0" indent="0" algn="just">
              <a:lnSpc>
                <a:spcPts val="2200"/>
              </a:lnSpc>
              <a:buNone/>
            </a:pPr>
            <a:r>
              <a:rPr lang="en-US" sz="1350" dirty="0">
                <a:solidFill>
                  <a:srgbClr val="3B3535"/>
                </a:solidFill>
                <a:latin typeface="Roboto Light" pitchFamily="34" charset="0"/>
                <a:ea typeface="Roboto Light" pitchFamily="34" charset="-122"/>
                <a:cs typeface="Roboto Light" pitchFamily="34" charset="-120"/>
              </a:rPr>
              <a:t>The Ryerson Audio-Visual Database of Emotional Speech and Song (RAVDESS) is a multimodal database featuring recordings from 24 actors, each expressing a diverse range of emotions. These emotions include disgust, sadness, calm, happiness, anger, surprise, and fear. The database is valuable for its balanced representation of emotions across multiple speakers, providing rich data for training emotion recognition models. The inclusion of visual data alongside audio also allows for the exploration of multimodal approaches to emotion recognition.</a:t>
            </a:r>
            <a:endParaRPr lang="en-US" sz="1350" dirty="0"/>
          </a:p>
        </p:txBody>
      </p:sp>
      <p:sp>
        <p:nvSpPr>
          <p:cNvPr id="6" name="Shape 4"/>
          <p:cNvSpPr/>
          <p:nvPr/>
        </p:nvSpPr>
        <p:spPr>
          <a:xfrm>
            <a:off x="7403783" y="1476137"/>
            <a:ext cx="6606897" cy="2987635"/>
          </a:xfrm>
          <a:prstGeom prst="roundRect">
            <a:avLst>
              <a:gd name="adj" fmla="val 889"/>
            </a:avLst>
          </a:prstGeom>
          <a:solidFill>
            <a:srgbClr val="F3E8E8"/>
          </a:solidFill>
          <a:ln/>
        </p:spPr>
      </p:sp>
      <p:sp>
        <p:nvSpPr>
          <p:cNvPr id="7" name="Text 5"/>
          <p:cNvSpPr/>
          <p:nvPr/>
        </p:nvSpPr>
        <p:spPr>
          <a:xfrm>
            <a:off x="7580828" y="1653183"/>
            <a:ext cx="2083594" cy="260390"/>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SAVEE</a:t>
            </a:r>
            <a:endParaRPr lang="en-US" sz="1600" dirty="0"/>
          </a:p>
        </p:txBody>
      </p:sp>
      <p:sp>
        <p:nvSpPr>
          <p:cNvPr id="8" name="Text 6"/>
          <p:cNvSpPr/>
          <p:nvPr/>
        </p:nvSpPr>
        <p:spPr>
          <a:xfrm>
            <a:off x="7580828" y="2019776"/>
            <a:ext cx="6252805" cy="2266950"/>
          </a:xfrm>
          <a:prstGeom prst="rect">
            <a:avLst/>
          </a:prstGeom>
          <a:noFill/>
          <a:ln/>
        </p:spPr>
        <p:txBody>
          <a:bodyPr wrap="square" lIns="0" tIns="0" rIns="0" bIns="0" rtlCol="0" anchor="t"/>
          <a:lstStyle/>
          <a:p>
            <a:pPr marL="0" indent="0" algn="just">
              <a:lnSpc>
                <a:spcPts val="2200"/>
              </a:lnSpc>
              <a:buNone/>
            </a:pPr>
            <a:r>
              <a:rPr lang="en-US" sz="1350" dirty="0">
                <a:solidFill>
                  <a:srgbClr val="3B3535"/>
                </a:solidFill>
                <a:latin typeface="Roboto Light" pitchFamily="34" charset="0"/>
                <a:ea typeface="Roboto Light" pitchFamily="34" charset="-122"/>
                <a:cs typeface="Roboto Light" pitchFamily="34" charset="-120"/>
              </a:rPr>
              <a:t>The Surrey Audio-Visual Expressed Emotion (SAVEE) database offers recordings from four native English male speakers, providing a more controlled dataset focusing on the nuances of emotion expression in a specific demographic. Emotions covered include surprise, anger, happiness, disgust, fear, sadness, and a neutral baseline. This targeted approach enhances the understanding of how emotional expression may vary based on speaker characteristics and cultural background. Its smaller size, compared to other datasets, makes it suitable for testing and comparing performance with larger and more diverse datasets.</a:t>
            </a:r>
            <a:endParaRPr lang="en-US" sz="1350" dirty="0"/>
          </a:p>
        </p:txBody>
      </p:sp>
      <p:sp>
        <p:nvSpPr>
          <p:cNvPr id="9" name="Shape 7"/>
          <p:cNvSpPr/>
          <p:nvPr/>
        </p:nvSpPr>
        <p:spPr>
          <a:xfrm>
            <a:off x="619839" y="4640818"/>
            <a:ext cx="6606897" cy="2987635"/>
          </a:xfrm>
          <a:prstGeom prst="roundRect">
            <a:avLst>
              <a:gd name="adj" fmla="val 889"/>
            </a:avLst>
          </a:prstGeom>
          <a:solidFill>
            <a:srgbClr val="F3E8E8"/>
          </a:solidFill>
          <a:ln/>
        </p:spPr>
      </p:sp>
      <p:sp>
        <p:nvSpPr>
          <p:cNvPr id="10" name="Text 8"/>
          <p:cNvSpPr/>
          <p:nvPr/>
        </p:nvSpPr>
        <p:spPr>
          <a:xfrm>
            <a:off x="796885" y="4817864"/>
            <a:ext cx="2083594" cy="260390"/>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CREMA-D</a:t>
            </a:r>
            <a:endParaRPr lang="en-US" sz="1600" dirty="0"/>
          </a:p>
        </p:txBody>
      </p:sp>
      <p:sp>
        <p:nvSpPr>
          <p:cNvPr id="11" name="Text 9"/>
          <p:cNvSpPr/>
          <p:nvPr/>
        </p:nvSpPr>
        <p:spPr>
          <a:xfrm>
            <a:off x="796885" y="5184458"/>
            <a:ext cx="6252805" cy="1700213"/>
          </a:xfrm>
          <a:prstGeom prst="rect">
            <a:avLst/>
          </a:prstGeom>
          <a:noFill/>
          <a:ln/>
        </p:spPr>
        <p:txBody>
          <a:bodyPr wrap="square" lIns="0" tIns="0" rIns="0" bIns="0" rtlCol="0" anchor="t"/>
          <a:lstStyle/>
          <a:p>
            <a:pPr marL="0" indent="0" algn="just">
              <a:lnSpc>
                <a:spcPts val="2200"/>
              </a:lnSpc>
              <a:buNone/>
            </a:pPr>
            <a:r>
              <a:rPr lang="en-US" sz="1350" dirty="0">
                <a:solidFill>
                  <a:srgbClr val="3B3535"/>
                </a:solidFill>
                <a:latin typeface="Roboto Light" pitchFamily="34" charset="0"/>
                <a:ea typeface="Roboto Light" pitchFamily="34" charset="-122"/>
                <a:cs typeface="Roboto Light" pitchFamily="34" charset="-120"/>
              </a:rPr>
              <a:t>CREMA-D stands out with its considerable size, encompassing 7,442 original clips sourced from 91 actors. This emotional multimodal actor dataset offers a high volume of samples for robust model training. The emotions captured include anger, disgust, fear, happiness, neutral, and sadness. The large number of actors contributes to greater generalizability and helps mitigate the impact of individual speaker biases in the model's performance.</a:t>
            </a:r>
            <a:endParaRPr lang="en-US" sz="1350" dirty="0"/>
          </a:p>
        </p:txBody>
      </p:sp>
      <p:sp>
        <p:nvSpPr>
          <p:cNvPr id="12" name="Shape 10"/>
          <p:cNvSpPr/>
          <p:nvPr/>
        </p:nvSpPr>
        <p:spPr>
          <a:xfrm>
            <a:off x="7403783" y="4640818"/>
            <a:ext cx="6606897" cy="2987635"/>
          </a:xfrm>
          <a:prstGeom prst="roundRect">
            <a:avLst>
              <a:gd name="adj" fmla="val 889"/>
            </a:avLst>
          </a:prstGeom>
          <a:solidFill>
            <a:srgbClr val="F3E8E8"/>
          </a:solidFill>
          <a:ln/>
        </p:spPr>
      </p:sp>
      <p:sp>
        <p:nvSpPr>
          <p:cNvPr id="13" name="Text 11"/>
          <p:cNvSpPr/>
          <p:nvPr/>
        </p:nvSpPr>
        <p:spPr>
          <a:xfrm>
            <a:off x="7580828" y="4817864"/>
            <a:ext cx="2083594" cy="260390"/>
          </a:xfrm>
          <a:prstGeom prst="rect">
            <a:avLst/>
          </a:prstGeom>
          <a:noFill/>
          <a:ln/>
        </p:spPr>
        <p:txBody>
          <a:bodyPr wrap="none" lIns="0" tIns="0" rIns="0" bIns="0" rtlCol="0" anchor="t"/>
          <a:lstStyle/>
          <a:p>
            <a:pPr marL="0" indent="0">
              <a:lnSpc>
                <a:spcPts val="2050"/>
              </a:lnSpc>
              <a:buNone/>
            </a:pPr>
            <a:r>
              <a:rPr lang="en-US" sz="1600" dirty="0">
                <a:solidFill>
                  <a:srgbClr val="3B3535"/>
                </a:solidFill>
                <a:latin typeface="Red Hat Text" pitchFamily="34" charset="0"/>
                <a:ea typeface="Red Hat Text" pitchFamily="34" charset="-122"/>
                <a:cs typeface="Red Hat Text" pitchFamily="34" charset="-120"/>
              </a:rPr>
              <a:t>TESS</a:t>
            </a:r>
            <a:endParaRPr lang="en-US" sz="1600" dirty="0"/>
          </a:p>
        </p:txBody>
      </p:sp>
      <p:sp>
        <p:nvSpPr>
          <p:cNvPr id="14" name="Text 12"/>
          <p:cNvSpPr/>
          <p:nvPr/>
        </p:nvSpPr>
        <p:spPr>
          <a:xfrm>
            <a:off x="7580828" y="5184458"/>
            <a:ext cx="6252805" cy="2266950"/>
          </a:xfrm>
          <a:prstGeom prst="rect">
            <a:avLst/>
          </a:prstGeom>
          <a:noFill/>
          <a:ln/>
        </p:spPr>
        <p:txBody>
          <a:bodyPr wrap="square" lIns="0" tIns="0" rIns="0" bIns="0" rtlCol="0" anchor="t"/>
          <a:lstStyle/>
          <a:p>
            <a:pPr marL="0" indent="0" algn="just">
              <a:lnSpc>
                <a:spcPts val="2200"/>
              </a:lnSpc>
              <a:buNone/>
            </a:pPr>
            <a:r>
              <a:rPr lang="en-US" sz="1350" dirty="0">
                <a:solidFill>
                  <a:srgbClr val="3B3535"/>
                </a:solidFill>
                <a:latin typeface="Roboto Light" pitchFamily="34" charset="0"/>
                <a:ea typeface="Roboto Light" pitchFamily="34" charset="-122"/>
                <a:cs typeface="Roboto Light" pitchFamily="34" charset="-120"/>
              </a:rPr>
              <a:t>The Toronto Emotional Speech Set (TESS) provides 2800 audio files from two actresses, focusing on a smaller set of controlled expressions. The dataset is particularly valuable for its clarity and consistent recording quality. The seven emotions represented are: anger, disgust, fear, happiness, pleasant surprise, sadness, and neutral. The inclusion of two actresses allows for a limited investigation into gender-related differences in emotional expression, although it is crucial to recognize the limitations of generalizing from such a small sample of speakers.</a:t>
            </a:r>
            <a:endParaRPr lang="en-US" sz="1350" dirty="0"/>
          </a:p>
        </p:txBody>
      </p:sp>
      <p:pic>
        <p:nvPicPr>
          <p:cNvPr id="16" name="Picture 15">
            <a:extLst>
              <a:ext uri="{FF2B5EF4-FFF2-40B4-BE49-F238E27FC236}">
                <a16:creationId xmlns:a16="http://schemas.microsoft.com/office/drawing/2014/main" id="{C8479F17-9CE2-6666-B261-EB6E4C695D37}"/>
              </a:ext>
            </a:extLst>
          </p:cNvPr>
          <p:cNvPicPr>
            <a:picLocks noChangeAspect="1"/>
          </p:cNvPicPr>
          <p:nvPr/>
        </p:nvPicPr>
        <p:blipFill>
          <a:blip r:embed="rId3"/>
          <a:stretch>
            <a:fillRect/>
          </a:stretch>
        </p:blipFill>
        <p:spPr>
          <a:xfrm>
            <a:off x="12459956" y="7688805"/>
            <a:ext cx="2080463" cy="5356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AF10-0F83-BCC2-049F-444EDB7D22E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100570D-0CF0-11DC-76C2-D662C73747BB}"/>
              </a:ext>
            </a:extLst>
          </p:cNvPr>
          <p:cNvSpPr/>
          <p:nvPr/>
        </p:nvSpPr>
        <p:spPr>
          <a:xfrm>
            <a:off x="6324124" y="2082165"/>
            <a:ext cx="7468553" cy="902195"/>
          </a:xfrm>
          <a:prstGeom prst="rect">
            <a:avLst/>
          </a:prstGeom>
          <a:noFill/>
          <a:ln/>
        </p:spPr>
        <p:txBody>
          <a:bodyPr wrap="square" lIns="0" tIns="0" rIns="0" bIns="0" rtlCol="0" anchor="t"/>
          <a:lstStyle/>
          <a:p>
            <a:pPr marL="0" indent="0">
              <a:lnSpc>
                <a:spcPts val="5500"/>
              </a:lnSpc>
              <a:buNone/>
            </a:pPr>
            <a:r>
              <a:rPr lang="en-US" sz="4400" b="1" dirty="0">
                <a:solidFill>
                  <a:srgbClr val="3B3535"/>
                </a:solidFill>
                <a:latin typeface="Red Hat Text" panose="020B0604020202020204" charset="0"/>
                <a:ea typeface="Red Hat Text" panose="020B0604020202020204" charset="0"/>
                <a:cs typeface="Red Hat Text" panose="020B0604020202020204" charset="0"/>
              </a:rPr>
              <a:t>Description of Emotions</a:t>
            </a:r>
          </a:p>
        </p:txBody>
      </p:sp>
      <p:sp>
        <p:nvSpPr>
          <p:cNvPr id="4" name="Text 1">
            <a:extLst>
              <a:ext uri="{FF2B5EF4-FFF2-40B4-BE49-F238E27FC236}">
                <a16:creationId xmlns:a16="http://schemas.microsoft.com/office/drawing/2014/main" id="{6F8823AB-1C56-354E-FBFD-F4AE707C864E}"/>
              </a:ext>
            </a:extLst>
          </p:cNvPr>
          <p:cNvSpPr/>
          <p:nvPr/>
        </p:nvSpPr>
        <p:spPr>
          <a:xfrm>
            <a:off x="5841803" y="2944793"/>
            <a:ext cx="7823955" cy="3556464"/>
          </a:xfrm>
          <a:prstGeom prst="rect">
            <a:avLst/>
          </a:prstGeom>
          <a:noFill/>
          <a:ln/>
        </p:spPr>
        <p:txBody>
          <a:bodyPr wrap="square" lIns="0" tIns="0" rIns="0" bIns="0" rtlCol="0" anchor="t"/>
          <a:lstStyle/>
          <a:p>
            <a:pPr marL="742950" lvl="1" indent="-285750" algn="just">
              <a:buFont typeface="Arial" panose="020B0604020202020204" pitchFamily="34" charset="0"/>
              <a:buChar char="•"/>
            </a:pPr>
            <a:endParaRPr lang="en-US" dirty="0">
              <a:latin typeface="Roboto Light" panose="02000000000000000000" pitchFamily="2" charset="0"/>
              <a:ea typeface="Roboto Light" panose="02000000000000000000" pitchFamily="2" charset="0"/>
              <a:cs typeface="Roboto Light" panose="02000000000000000000" pitchFamily="2" charset="0"/>
            </a:endParaRP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Happy</a:t>
            </a:r>
            <a:r>
              <a:rPr lang="en-US" dirty="0">
                <a:latin typeface="Roboto Light" panose="02000000000000000000" pitchFamily="2" charset="0"/>
                <a:ea typeface="Roboto Light" panose="02000000000000000000" pitchFamily="2" charset="0"/>
                <a:cs typeface="Roboto Light" panose="02000000000000000000" pitchFamily="2" charset="0"/>
              </a:rPr>
              <a:t>: Positive emotion characterized by a cheerful tone.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Sad</a:t>
            </a:r>
            <a:r>
              <a:rPr lang="en-US" dirty="0">
                <a:latin typeface="Roboto Light" panose="02000000000000000000" pitchFamily="2" charset="0"/>
                <a:ea typeface="Roboto Light" panose="02000000000000000000" pitchFamily="2" charset="0"/>
                <a:cs typeface="Roboto Light" panose="02000000000000000000" pitchFamily="2" charset="0"/>
              </a:rPr>
              <a:t>: Negative emotion marked by a slow and low-pitched tone.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Angry</a:t>
            </a:r>
            <a:r>
              <a:rPr lang="en-US" dirty="0">
                <a:latin typeface="Roboto Light" panose="02000000000000000000" pitchFamily="2" charset="0"/>
                <a:ea typeface="Roboto Light" panose="02000000000000000000" pitchFamily="2" charset="0"/>
                <a:cs typeface="Roboto Light" panose="02000000000000000000" pitchFamily="2" charset="0"/>
              </a:rPr>
              <a:t>: Negative emotion with a loud, sharp, and high-pitched tone.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Fear</a:t>
            </a:r>
            <a:r>
              <a:rPr lang="en-US" dirty="0">
                <a:latin typeface="Roboto Light" panose="02000000000000000000" pitchFamily="2" charset="0"/>
                <a:ea typeface="Roboto Light" panose="02000000000000000000" pitchFamily="2" charset="0"/>
                <a:cs typeface="Roboto Light" panose="02000000000000000000" pitchFamily="2" charset="0"/>
              </a:rPr>
              <a:t>: Emotion of alarm or anxiety, often with a trembling or shaky tone.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Surprise</a:t>
            </a:r>
            <a:r>
              <a:rPr lang="en-US" dirty="0">
                <a:latin typeface="Roboto Light" panose="02000000000000000000" pitchFamily="2" charset="0"/>
                <a:ea typeface="Roboto Light" panose="02000000000000000000" pitchFamily="2" charset="0"/>
                <a:cs typeface="Roboto Light" panose="02000000000000000000" pitchFamily="2" charset="0"/>
              </a:rPr>
              <a:t>: Sudden emotion with a rapid change in pitch and intensity.</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Disgust</a:t>
            </a:r>
            <a:r>
              <a:rPr lang="en-US" dirty="0">
                <a:latin typeface="Roboto Light" panose="02000000000000000000" pitchFamily="2" charset="0"/>
                <a:ea typeface="Roboto Light" panose="02000000000000000000" pitchFamily="2" charset="0"/>
                <a:cs typeface="Roboto Light" panose="02000000000000000000" pitchFamily="2" charset="0"/>
              </a:rPr>
              <a:t>: Negative emotion with a harsh or irritated tone.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Neutral</a:t>
            </a:r>
            <a:r>
              <a:rPr lang="en-US" dirty="0">
                <a:latin typeface="Roboto Light" panose="02000000000000000000" pitchFamily="2" charset="0"/>
                <a:ea typeface="Roboto Light" panose="02000000000000000000" pitchFamily="2" charset="0"/>
                <a:cs typeface="Roboto Light" panose="02000000000000000000" pitchFamily="2" charset="0"/>
              </a:rPr>
              <a:t>: Emotionless or calm tone, serving as a baseline.</a:t>
            </a:r>
          </a:p>
          <a:p>
            <a:pPr marL="742950" lvl="1" indent="-285750" algn="just">
              <a:buFont typeface="Arial" panose="020B0604020202020204" pitchFamily="34" charset="0"/>
              <a:buChar char="•"/>
            </a:pPr>
            <a:r>
              <a:rPr lang="en-US" b="1" dirty="0">
                <a:latin typeface="Roboto Light" panose="02000000000000000000" pitchFamily="2" charset="0"/>
                <a:ea typeface="Roboto Light" panose="02000000000000000000" pitchFamily="2" charset="0"/>
                <a:cs typeface="Roboto Light" panose="02000000000000000000" pitchFamily="2" charset="0"/>
              </a:rPr>
              <a:t>Calm: </a:t>
            </a:r>
            <a:r>
              <a:rPr lang="en-US" dirty="0">
                <a:latin typeface="Roboto Light" panose="02000000000000000000" pitchFamily="2" charset="0"/>
                <a:ea typeface="Roboto Light" panose="02000000000000000000" pitchFamily="2" charset="0"/>
                <a:cs typeface="Roboto Light" panose="02000000000000000000" pitchFamily="2" charset="0"/>
              </a:rPr>
              <a:t>Calm is the state of feeling peaceful, composed, and free from stress or agitation.</a:t>
            </a:r>
            <a:endParaRPr lang="en-US" b="1" dirty="0">
              <a:latin typeface="Roboto Light" panose="02000000000000000000" pitchFamily="2" charset="0"/>
              <a:ea typeface="Roboto Light" panose="02000000000000000000" pitchFamily="2" charset="0"/>
              <a:cs typeface="Roboto Light" panose="02000000000000000000" pitchFamily="2" charset="0"/>
            </a:endParaRPr>
          </a:p>
          <a:p>
            <a:pPr algn="just"/>
            <a:r>
              <a:rPr lang="en-US" sz="1750" dirty="0">
                <a:solidFill>
                  <a:srgbClr val="3B3535"/>
                </a:solidFill>
                <a:latin typeface="Roboto Light" panose="02000000000000000000" pitchFamily="2" charset="0"/>
                <a:ea typeface="Roboto Light" panose="02000000000000000000" pitchFamily="2" charset="0"/>
                <a:cs typeface="Roboto Light" panose="02000000000000000000" pitchFamily="2" charset="0"/>
              </a:rPr>
              <a:t>.</a:t>
            </a:r>
          </a:p>
          <a:p>
            <a:pPr marL="0" indent="0" algn="just">
              <a:lnSpc>
                <a:spcPts val="3000"/>
              </a:lnSpc>
              <a:buNone/>
            </a:pPr>
            <a:endParaRPr lang="en-US" sz="185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1026" name="Picture 2">
            <a:extLst>
              <a:ext uri="{FF2B5EF4-FFF2-40B4-BE49-F238E27FC236}">
                <a16:creationId xmlns:a16="http://schemas.microsoft.com/office/drawing/2014/main" id="{25E70882-C559-ACFC-7086-D738DFCDE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90" y="1728343"/>
            <a:ext cx="5762625" cy="47729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8E2FCC-C05C-F593-CB58-2458453D8454}"/>
              </a:ext>
            </a:extLst>
          </p:cNvPr>
          <p:cNvPicPr>
            <a:picLocks noChangeAspect="1"/>
          </p:cNvPicPr>
          <p:nvPr/>
        </p:nvPicPr>
        <p:blipFill>
          <a:blip r:embed="rId4"/>
          <a:stretch>
            <a:fillRect/>
          </a:stretch>
        </p:blipFill>
        <p:spPr>
          <a:xfrm>
            <a:off x="12416484" y="7659550"/>
            <a:ext cx="2213916" cy="570050"/>
          </a:xfrm>
          <a:prstGeom prst="rect">
            <a:avLst/>
          </a:prstGeom>
        </p:spPr>
      </p:pic>
      <p:sp>
        <p:nvSpPr>
          <p:cNvPr id="2" name="TextBox 1">
            <a:extLst>
              <a:ext uri="{FF2B5EF4-FFF2-40B4-BE49-F238E27FC236}">
                <a16:creationId xmlns:a16="http://schemas.microsoft.com/office/drawing/2014/main" id="{B06822FF-3E15-D487-950A-D38E402B2151}"/>
              </a:ext>
            </a:extLst>
          </p:cNvPr>
          <p:cNvSpPr txBox="1"/>
          <p:nvPr/>
        </p:nvSpPr>
        <p:spPr>
          <a:xfrm>
            <a:off x="2150157" y="6501257"/>
            <a:ext cx="4173967" cy="338554"/>
          </a:xfrm>
          <a:prstGeom prst="rect">
            <a:avLst/>
          </a:prstGeom>
          <a:noFill/>
        </p:spPr>
        <p:txBody>
          <a:bodyPr wrap="square" rtlCol="0">
            <a:spAutoFit/>
          </a:bodyPr>
          <a:lstStyle/>
          <a:p>
            <a:r>
              <a:rPr lang="en-IN" sz="1600" i="1" dirty="0"/>
              <a:t>fig. Distribution of emotions</a:t>
            </a:r>
          </a:p>
        </p:txBody>
      </p:sp>
    </p:spTree>
    <p:extLst>
      <p:ext uri="{BB962C8B-B14F-4D97-AF65-F5344CB8AC3E}">
        <p14:creationId xmlns:p14="http://schemas.microsoft.com/office/powerpoint/2010/main" val="3408402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2178</Words>
  <Application>Microsoft Office PowerPoint</Application>
  <PresentationFormat>Custom</PresentationFormat>
  <Paragraphs>100</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Red Hat Text</vt:lpstr>
      <vt:lpstr>Merriweather Bold</vt:lpstr>
      <vt:lpstr>Times New Roman</vt:lpstr>
      <vt:lpstr>Roboto Light</vt:lpstr>
      <vt:lpstr>Calibri</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Rajeev Ranjan</cp:lastModifiedBy>
  <cp:revision>24</cp:revision>
  <dcterms:created xsi:type="dcterms:W3CDTF">2024-12-03T17:38:12Z</dcterms:created>
  <dcterms:modified xsi:type="dcterms:W3CDTF">2024-12-04T04:03:06Z</dcterms:modified>
</cp:coreProperties>
</file>